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1pPr>
    <a:lvl2pPr marL="4572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2pPr>
    <a:lvl3pPr marL="9144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3pPr>
    <a:lvl4pPr marL="13716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4pPr>
    <a:lvl5pPr marL="1828800" algn="l" rtl="0" fontAlgn="base">
      <a:spcBef>
        <a:spcPct val="0"/>
      </a:spcBef>
      <a:spcAft>
        <a:spcPct val="0"/>
      </a:spcAft>
      <a:defRPr sz="1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1200" kern="1200">
        <a:solidFill>
          <a:srgbClr val="000000"/>
        </a:solidFill>
        <a:latin typeface="Gill Sans" pitchFamily="-84" charset="0"/>
        <a:ea typeface="ヒラギノ角ゴ ProN W3" pitchFamily="-84" charset="-128"/>
        <a:cs typeface="+mn-cs"/>
        <a:sym typeface="Gill Sans" pitchFamily="-84" charset="0"/>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44FE"/>
    <a:srgbClr val="E06934"/>
    <a:srgbClr val="F46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68" autoAdjust="0"/>
    <p:restoredTop sz="94086" autoAdjust="0"/>
  </p:normalViewPr>
  <p:slideViewPr>
    <p:cSldViewPr>
      <p:cViewPr>
        <p:scale>
          <a:sx n="32" d="100"/>
          <a:sy n="32" d="100"/>
        </p:scale>
        <p:origin x="-448" y="202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43D7A-167B-4D1B-8238-B31E320746FF}" type="datetimeFigureOut">
              <a:rPr lang="en-US"/>
              <a:pPr/>
              <a:t>12/1/15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18D6F-41CF-4BCA-9E68-1D7429ABF81C}" type="slidenum">
              <a:rPr lang="en-US"/>
              <a:pPr/>
              <a:t>‹#›</a:t>
            </a:fld>
            <a:endParaRPr lang="en-US"/>
          </a:p>
        </p:txBody>
      </p:sp>
    </p:spTree>
    <p:extLst>
      <p:ext uri="{BB962C8B-B14F-4D97-AF65-F5344CB8AC3E}">
        <p14:creationId xmlns:p14="http://schemas.microsoft.com/office/powerpoint/2010/main" val="419765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18D6F-41CF-4BCA-9E68-1D7429ABF81C}" type="slidenum">
              <a:rPr lang="en-US"/>
              <a:pPr/>
              <a:t>1</a:t>
            </a:fld>
            <a:endParaRPr lang="en-US"/>
          </a:p>
        </p:txBody>
      </p:sp>
    </p:spTree>
    <p:extLst>
      <p:ext uri="{BB962C8B-B14F-4D97-AF65-F5344CB8AC3E}">
        <p14:creationId xmlns:p14="http://schemas.microsoft.com/office/powerpoint/2010/main" val="147428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3379F8-D3CD-4F84-8ABE-D8B7DBD32689}"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9343B-EA5F-4ADD-9460-941A8C1EBC78}" type="slidenum">
              <a:rPr lang="en-US" smtClean="0"/>
              <a:pPr/>
              <a:t>‹#›</a:t>
            </a:fld>
            <a:endParaRPr lang="en-US"/>
          </a:p>
        </p:txBody>
      </p:sp>
    </p:spTree>
    <p:extLst>
      <p:ext uri="{BB962C8B-B14F-4D97-AF65-F5344CB8AC3E}">
        <p14:creationId xmlns:p14="http://schemas.microsoft.com/office/powerpoint/2010/main" val="361414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379F8-D3CD-4F84-8ABE-D8B7DBD32689}"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52B7B-E9B7-4454-B0E5-3D59F7AA3E32}" type="slidenum">
              <a:rPr lang="en-US" smtClean="0"/>
              <a:pPr/>
              <a:t>‹#›</a:t>
            </a:fld>
            <a:endParaRPr lang="en-US"/>
          </a:p>
        </p:txBody>
      </p:sp>
    </p:spTree>
    <p:extLst>
      <p:ext uri="{BB962C8B-B14F-4D97-AF65-F5344CB8AC3E}">
        <p14:creationId xmlns:p14="http://schemas.microsoft.com/office/powerpoint/2010/main" val="160121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379F8-D3CD-4F84-8ABE-D8B7DBD32689}"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19E96-6FCD-4F9D-8F89-514B47A9C5CD}" type="slidenum">
              <a:rPr lang="en-US" smtClean="0"/>
              <a:pPr/>
              <a:t>‹#›</a:t>
            </a:fld>
            <a:endParaRPr lang="en-US"/>
          </a:p>
        </p:txBody>
      </p:sp>
    </p:spTree>
    <p:extLst>
      <p:ext uri="{BB962C8B-B14F-4D97-AF65-F5344CB8AC3E}">
        <p14:creationId xmlns:p14="http://schemas.microsoft.com/office/powerpoint/2010/main" val="353717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379F8-D3CD-4F84-8ABE-D8B7DBD32689}"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59801-7B5A-400E-B335-3A64EBB55A7D}" type="slidenum">
              <a:rPr lang="en-US" smtClean="0"/>
              <a:pPr/>
              <a:t>‹#›</a:t>
            </a:fld>
            <a:endParaRPr lang="en-US"/>
          </a:p>
        </p:txBody>
      </p:sp>
    </p:spTree>
    <p:extLst>
      <p:ext uri="{BB962C8B-B14F-4D97-AF65-F5344CB8AC3E}">
        <p14:creationId xmlns:p14="http://schemas.microsoft.com/office/powerpoint/2010/main" val="185312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379F8-D3CD-4F84-8ABE-D8B7DBD32689}" type="datetimeFigureOut">
              <a:rPr lang="en-US" smtClean="0"/>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9C8C-A819-431E-9D13-9C81427D3D78}" type="slidenum">
              <a:rPr lang="en-US" smtClean="0"/>
              <a:pPr/>
              <a:t>‹#›</a:t>
            </a:fld>
            <a:endParaRPr lang="en-US"/>
          </a:p>
        </p:txBody>
      </p:sp>
    </p:spTree>
    <p:extLst>
      <p:ext uri="{BB962C8B-B14F-4D97-AF65-F5344CB8AC3E}">
        <p14:creationId xmlns:p14="http://schemas.microsoft.com/office/powerpoint/2010/main" val="422781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3379F8-D3CD-4F84-8ABE-D8B7DBD32689}"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EE697-DFC7-48AF-886D-639558809EF2}" type="slidenum">
              <a:rPr lang="en-US" smtClean="0"/>
              <a:pPr/>
              <a:t>‹#›</a:t>
            </a:fld>
            <a:endParaRPr lang="en-US"/>
          </a:p>
        </p:txBody>
      </p:sp>
    </p:spTree>
    <p:extLst>
      <p:ext uri="{BB962C8B-B14F-4D97-AF65-F5344CB8AC3E}">
        <p14:creationId xmlns:p14="http://schemas.microsoft.com/office/powerpoint/2010/main" val="323106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3379F8-D3CD-4F84-8ABE-D8B7DBD32689}" type="datetimeFigureOut">
              <a:rPr lang="en-US" smtClean="0"/>
              <a:t>12/1/15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FD30B-62B3-49B3-90D3-C12BFD3E4534}" type="slidenum">
              <a:rPr lang="en-US" smtClean="0"/>
              <a:pPr/>
              <a:t>‹#›</a:t>
            </a:fld>
            <a:endParaRPr lang="en-US"/>
          </a:p>
        </p:txBody>
      </p:sp>
    </p:spTree>
    <p:extLst>
      <p:ext uri="{BB962C8B-B14F-4D97-AF65-F5344CB8AC3E}">
        <p14:creationId xmlns:p14="http://schemas.microsoft.com/office/powerpoint/2010/main" val="189310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3379F8-D3CD-4F84-8ABE-D8B7DBD32689}" type="datetimeFigureOut">
              <a:rPr lang="en-US" smtClean="0"/>
              <a:t>12/1/15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FA167-9D40-4397-8A22-C598A3318095}" type="slidenum">
              <a:rPr lang="en-US" smtClean="0"/>
              <a:pPr/>
              <a:t>‹#›</a:t>
            </a:fld>
            <a:endParaRPr lang="en-US"/>
          </a:p>
        </p:txBody>
      </p:sp>
    </p:spTree>
    <p:extLst>
      <p:ext uri="{BB962C8B-B14F-4D97-AF65-F5344CB8AC3E}">
        <p14:creationId xmlns:p14="http://schemas.microsoft.com/office/powerpoint/2010/main" val="252039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379F8-D3CD-4F84-8ABE-D8B7DBD32689}" type="datetimeFigureOut">
              <a:rPr lang="en-US" smtClean="0"/>
              <a:t>12/1/15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69EFD-54AA-411B-ABB0-DBDB9944F712}" type="slidenum">
              <a:rPr lang="en-US" smtClean="0"/>
              <a:pPr/>
              <a:t>‹#›</a:t>
            </a:fld>
            <a:endParaRPr lang="en-US"/>
          </a:p>
        </p:txBody>
      </p:sp>
    </p:spTree>
    <p:extLst>
      <p:ext uri="{BB962C8B-B14F-4D97-AF65-F5344CB8AC3E}">
        <p14:creationId xmlns:p14="http://schemas.microsoft.com/office/powerpoint/2010/main" val="428985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379F8-D3CD-4F84-8ABE-D8B7DBD32689}"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056D9-60D3-4E39-BDA5-F9140AF54CEC}" type="slidenum">
              <a:rPr lang="en-US" smtClean="0"/>
              <a:pPr/>
              <a:t>‹#›</a:t>
            </a:fld>
            <a:endParaRPr lang="en-US"/>
          </a:p>
        </p:txBody>
      </p:sp>
    </p:spTree>
    <p:extLst>
      <p:ext uri="{BB962C8B-B14F-4D97-AF65-F5344CB8AC3E}">
        <p14:creationId xmlns:p14="http://schemas.microsoft.com/office/powerpoint/2010/main" val="306577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379F8-D3CD-4F84-8ABE-D8B7DBD32689}" type="datetimeFigureOut">
              <a:rPr lang="en-US" smtClean="0"/>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B3A4-0D33-4155-AF48-49EB80A73D68}" type="slidenum">
              <a:rPr lang="en-US" smtClean="0"/>
              <a:pPr/>
              <a:t>‹#›</a:t>
            </a:fld>
            <a:endParaRPr lang="en-US"/>
          </a:p>
        </p:txBody>
      </p:sp>
    </p:spTree>
    <p:extLst>
      <p:ext uri="{BB962C8B-B14F-4D97-AF65-F5344CB8AC3E}">
        <p14:creationId xmlns:p14="http://schemas.microsoft.com/office/powerpoint/2010/main" val="662082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63379F8-D3CD-4F84-8ABE-D8B7DBD32689}" type="datetimeFigureOut">
              <a:rPr lang="en-US" smtClean="0"/>
              <a:t>12/1/15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FD8FEC7-2C5D-45DE-84FB-9C36ADEAE2EE}" type="slidenum">
              <a:rPr lang="en-US" smtClean="0"/>
              <a:pPr/>
              <a:t>‹#›</a:t>
            </a:fld>
            <a:endParaRPr lang="en-US"/>
          </a:p>
        </p:txBody>
      </p:sp>
    </p:spTree>
    <p:extLst>
      <p:ext uri="{BB962C8B-B14F-4D97-AF65-F5344CB8AC3E}">
        <p14:creationId xmlns:p14="http://schemas.microsoft.com/office/powerpoint/2010/main" val="1633918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nbuchanan@missouristate.edu"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3"/>
          <p:cNvSpPr>
            <a:spLocks/>
          </p:cNvSpPr>
          <p:nvPr/>
        </p:nvSpPr>
        <p:spPr bwMode="auto">
          <a:xfrm>
            <a:off x="1827152" y="1550516"/>
            <a:ext cx="40082848" cy="3506107"/>
          </a:xfrm>
          <a:prstGeom prst="rect">
            <a:avLst/>
          </a:prstGeom>
          <a:solidFill>
            <a:schemeClr val="accent6">
              <a:lumMod val="50000"/>
            </a:schemeClr>
          </a:solidFill>
          <a:ln>
            <a:solidFill>
              <a:schemeClr val="tx1">
                <a:lumMod val="95000"/>
                <a:lumOff val="5000"/>
              </a:schemeClr>
            </a:solidFill>
          </a:ln>
          <a:extLst/>
        </p:spPr>
        <p:style>
          <a:lnRef idx="1">
            <a:schemeClr val="accent3"/>
          </a:lnRef>
          <a:fillRef idx="2">
            <a:schemeClr val="accent3"/>
          </a:fillRef>
          <a:effectRef idx="1">
            <a:schemeClr val="accent3"/>
          </a:effectRef>
          <a:fontRef idx="minor">
            <a:schemeClr val="dk1"/>
          </a:fontRef>
        </p:style>
        <p:txBody>
          <a:bodyPr lIns="38100" tIns="38100" rIns="38100" bIns="38100" anchor="ctr"/>
          <a:lstStyle>
            <a:lvl1pPr eaLnBrk="0" hangingPunct="0">
              <a:defRPr sz="1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1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1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1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1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sz="6000" dirty="0">
                <a:solidFill>
                  <a:schemeClr val="bg1"/>
                </a:solidFill>
                <a:latin typeface="Times New Roman"/>
                <a:ea typeface="MS PGothic" panose="020B0600070205080204" pitchFamily="34" charset="-128"/>
                <a:cs typeface="Times New Roman"/>
                <a:sym typeface="Minion Pro" pitchFamily="18" charset="0"/>
              </a:rPr>
              <a:t> </a:t>
            </a:r>
            <a:r>
              <a:rPr lang="en-US" sz="6000" b="1" dirty="0">
                <a:solidFill>
                  <a:schemeClr val="bg1"/>
                </a:solidFill>
                <a:latin typeface="Times New Roman" panose="02020603050405020304" pitchFamily="18" charset="0"/>
                <a:ea typeface="Times New Roman" panose="02020603050405020304" pitchFamily="18" charset="0"/>
              </a:rPr>
              <a:t>English Semantic Relatedness Norms: An Extended Database, Feature Coding, and Online </a:t>
            </a:r>
            <a:r>
              <a:rPr lang="en-US" sz="6000" b="1" dirty="0" smtClean="0">
                <a:solidFill>
                  <a:schemeClr val="bg1"/>
                </a:solidFill>
                <a:latin typeface="Times New Roman" panose="02020603050405020304" pitchFamily="18" charset="0"/>
                <a:ea typeface="Times New Roman" panose="02020603050405020304" pitchFamily="18" charset="0"/>
              </a:rPr>
              <a:t>Website</a:t>
            </a:r>
          </a:p>
          <a:p>
            <a:pPr algn="ctr" eaLnBrk="1" hangingPunct="1"/>
            <a:r>
              <a:rPr lang="en-US" sz="6000" b="1" dirty="0" smtClean="0">
                <a:solidFill>
                  <a:schemeClr val="bg1"/>
                </a:solidFill>
                <a:latin typeface="Times New Roman"/>
                <a:ea typeface="MS PGothic" panose="020B0600070205080204" pitchFamily="34" charset="-128"/>
                <a:cs typeface="Times New Roman"/>
                <a:sym typeface="Minion Pro" pitchFamily="18" charset="0"/>
              </a:rPr>
              <a:t>The DOOM Lab</a:t>
            </a:r>
          </a:p>
          <a:p>
            <a:pPr algn="ctr" eaLnBrk="1" hangingPunct="1"/>
            <a:r>
              <a:rPr lang="en-US" sz="6000" b="1" dirty="0" smtClean="0">
                <a:solidFill>
                  <a:schemeClr val="bg1"/>
                </a:solidFill>
                <a:latin typeface="Times New Roman"/>
                <a:ea typeface="MS PGothic" panose="020B0600070205080204" pitchFamily="34" charset="-128"/>
                <a:cs typeface="Times New Roman"/>
                <a:sym typeface="Minion Pro" pitchFamily="18" charset="0"/>
              </a:rPr>
              <a:t>Missouri State University</a:t>
            </a:r>
            <a:endParaRPr lang="en-US" sz="6000" b="1" dirty="0">
              <a:solidFill>
                <a:schemeClr val="bg1"/>
              </a:solidFill>
              <a:latin typeface="Times New Roman"/>
              <a:ea typeface="MS PGothic" panose="020B0600070205080204" pitchFamily="34" charset="-128"/>
              <a:cs typeface="Times New Roman"/>
              <a:sym typeface="Minion Pro" pitchFamily="18" charset="0"/>
            </a:endParaRPr>
          </a:p>
        </p:txBody>
      </p:sp>
      <p:sp>
        <p:nvSpPr>
          <p:cNvPr id="13314" name="Line 4"/>
          <p:cNvSpPr>
            <a:spLocks noChangeShapeType="1"/>
          </p:cNvSpPr>
          <p:nvPr/>
        </p:nvSpPr>
        <p:spPr bwMode="auto">
          <a:xfrm>
            <a:off x="1827213" y="4170363"/>
            <a:ext cx="77787" cy="27452637"/>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lIns="0" tIns="0" rIns="0" bIns="0"/>
          <a:lstStyle/>
          <a:p>
            <a:endParaRPr lang="en-US"/>
          </a:p>
        </p:txBody>
      </p:sp>
      <p:sp>
        <p:nvSpPr>
          <p:cNvPr id="13315" name="Line 5"/>
          <p:cNvSpPr>
            <a:spLocks noChangeShapeType="1"/>
          </p:cNvSpPr>
          <p:nvPr/>
        </p:nvSpPr>
        <p:spPr bwMode="auto">
          <a:xfrm>
            <a:off x="41910000" y="5029200"/>
            <a:ext cx="152400" cy="26517600"/>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lIns="0" tIns="0" rIns="0" bIns="0"/>
          <a:lstStyle/>
          <a:p>
            <a:endParaRPr lang="en-US"/>
          </a:p>
        </p:txBody>
      </p:sp>
      <p:sp>
        <p:nvSpPr>
          <p:cNvPr id="13316" name="Line 6"/>
          <p:cNvSpPr>
            <a:spLocks noChangeShapeType="1"/>
          </p:cNvSpPr>
          <p:nvPr/>
        </p:nvSpPr>
        <p:spPr bwMode="auto">
          <a:xfrm rot="10800000" flipH="1">
            <a:off x="1905000" y="31546800"/>
            <a:ext cx="40157400" cy="76200"/>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lIns="0" tIns="0" rIns="0" bIns="0"/>
          <a:lstStyle/>
          <a:p>
            <a:endParaRPr lang="en-US"/>
          </a:p>
        </p:txBody>
      </p:sp>
      <p:sp>
        <p:nvSpPr>
          <p:cNvPr id="2054" name="Rectangle 7"/>
          <p:cNvSpPr>
            <a:spLocks/>
          </p:cNvSpPr>
          <p:nvPr/>
        </p:nvSpPr>
        <p:spPr bwMode="auto">
          <a:xfrm>
            <a:off x="2133600" y="5334000"/>
            <a:ext cx="1325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eaLnBrk="0" hangingPunct="0">
              <a:defRPr sz="1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1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1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1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1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sz="4400" b="1" dirty="0" smtClean="0">
                <a:solidFill>
                  <a:schemeClr val="accent6">
                    <a:lumMod val="75000"/>
                  </a:schemeClr>
                </a:solidFill>
                <a:latin typeface="Times New Roman"/>
                <a:ea typeface="MS PGothic" panose="020B0600070205080204" pitchFamily="34" charset="-128"/>
                <a:cs typeface="Times New Roman"/>
                <a:sym typeface="Times New Roman Bold" panose="02020803070505020304" pitchFamily="18" charset="0"/>
              </a:rPr>
              <a:t>Abstract</a:t>
            </a:r>
          </a:p>
          <a:p>
            <a:pPr eaLnBrk="1" hangingPunct="1"/>
            <a:r>
              <a:rPr lang="en-US" sz="3600" dirty="0" smtClean="0">
                <a:latin typeface="Times New Roman"/>
                <a:cs typeface="Times New Roman"/>
              </a:rPr>
              <a:t>Linguistic </a:t>
            </a:r>
            <a:r>
              <a:rPr lang="en-US" sz="3600" dirty="0">
                <a:latin typeface="Times New Roman"/>
                <a:cs typeface="Times New Roman"/>
              </a:rPr>
              <a:t>word norms have exploded with the interest in big data and the potential availability of information on the Internet. However, these databases are often limited by time or programming demands on the research team willing to contribute to these norms. This project adds to semantic feature production norms presented in Buchanan et al. (2012), bringing total words normed to over 4000 concepts across existing data. </a:t>
            </a:r>
            <a:endParaRPr lang="en-US" sz="3600" dirty="0" smtClean="0">
              <a:solidFill>
                <a:schemeClr val="tx1"/>
              </a:solidFill>
              <a:latin typeface="Times New Roman"/>
              <a:ea typeface="MS PGothic" panose="020B0600070205080204" pitchFamily="34" charset="-128"/>
              <a:cs typeface="Times New Roman"/>
              <a:sym typeface="Times New Roman Bold" panose="02020803070505020304" pitchFamily="18" charset="0"/>
            </a:endParaRPr>
          </a:p>
          <a:p>
            <a:pPr lvl="1" eaLnBrk="1" hangingPunct="1">
              <a:buFont typeface="Arial" pitchFamily="34" charset="0"/>
              <a:buChar char="•"/>
            </a:pPr>
            <a:endParaRPr lang="en-US" sz="3600" dirty="0" smtClean="0">
              <a:solidFill>
                <a:schemeClr val="tx1"/>
              </a:solidFill>
              <a:latin typeface="Times New Roman"/>
              <a:ea typeface="MS PGothic" panose="020B0600070205080204" pitchFamily="34" charset="-128"/>
              <a:cs typeface="Times New Roman"/>
              <a:sym typeface="Times New Roman Bold" panose="02020803070505020304" pitchFamily="18" charset="0"/>
            </a:endParaRPr>
          </a:p>
          <a:p>
            <a:pPr eaLnBrk="1" hangingPunct="1"/>
            <a:endParaRPr lang="en-US" sz="4400" b="1" dirty="0" smtClean="0">
              <a:latin typeface="Times New Roman"/>
              <a:cs typeface="Times New Roman"/>
            </a:endParaRPr>
          </a:p>
          <a:p>
            <a:pPr marL="0" marR="0">
              <a:lnSpc>
                <a:spcPct val="115000"/>
              </a:lnSpc>
              <a:spcBef>
                <a:spcPts val="0"/>
              </a:spcBef>
              <a:spcAft>
                <a:spcPts val="0"/>
              </a:spcAft>
            </a:pPr>
            <a:endParaRPr lang="en-US" sz="3600" dirty="0">
              <a:latin typeface="Times New Roman"/>
              <a:ea typeface="Calibri"/>
              <a:cs typeface="Times New Roman"/>
            </a:endParaRPr>
          </a:p>
          <a:p>
            <a:pPr eaLnBrk="1" hangingPunct="1"/>
            <a:endParaRPr lang="en-US" sz="3600" dirty="0">
              <a:solidFill>
                <a:schemeClr val="tx1"/>
              </a:solidFill>
              <a:latin typeface="Times New Roman"/>
              <a:ea typeface="MS PGothic" panose="020B0600070205080204" pitchFamily="34" charset="-128"/>
              <a:cs typeface="Times New Roman"/>
              <a:sym typeface="Times New Roman Bold" panose="02020803070505020304" pitchFamily="18" charset="0"/>
            </a:endParaRPr>
          </a:p>
        </p:txBody>
      </p:sp>
      <p:sp>
        <p:nvSpPr>
          <p:cNvPr id="2055" name="Rectangle 8"/>
          <p:cNvSpPr>
            <a:spLocks/>
          </p:cNvSpPr>
          <p:nvPr/>
        </p:nvSpPr>
        <p:spPr bwMode="auto">
          <a:xfrm>
            <a:off x="2209800" y="20878800"/>
            <a:ext cx="11950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eaLnBrk="0" hangingPunct="0">
              <a:defRPr sz="1200">
                <a:solidFill>
                  <a:srgbClr val="000000"/>
                </a:solidFill>
                <a:latin typeface="Gill Sans" pitchFamily="-84" charset="0"/>
                <a:ea typeface="ヒラギノ角ゴ ProN W3" pitchFamily="-84" charset="-128"/>
                <a:sym typeface="Gill Sans" pitchFamily="-84" charset="0"/>
              </a:defRPr>
            </a:lvl1pPr>
            <a:lvl2pPr marL="914400" indent="-457200" eaLnBrk="0" hangingPunct="0">
              <a:defRPr sz="1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1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1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1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9pPr>
          </a:lstStyle>
          <a:p>
            <a:pPr marL="0" lvl="1" indent="0" eaLnBrk="1" hangingPunct="1"/>
            <a:endParaRPr lang="en-US" sz="3200" dirty="0">
              <a:latin typeface="Gill Sans"/>
              <a:cs typeface="Times New Roman" panose="02020603050405020304" pitchFamily="18" charset="0"/>
            </a:endParaRPr>
          </a:p>
        </p:txBody>
      </p:sp>
      <p:sp>
        <p:nvSpPr>
          <p:cNvPr id="13322" name="Rectangle 14"/>
          <p:cNvSpPr>
            <a:spLocks/>
          </p:cNvSpPr>
          <p:nvPr/>
        </p:nvSpPr>
        <p:spPr bwMode="auto">
          <a:xfrm>
            <a:off x="29184600" y="27355800"/>
            <a:ext cx="1301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342900" indent="-342900" eaLnBrk="0" hangingPunct="0">
              <a:defRPr sz="1200">
                <a:solidFill>
                  <a:srgbClr val="000000"/>
                </a:solidFill>
                <a:latin typeface="Gill Sans" pitchFamily="-84" charset="0"/>
                <a:ea typeface="ヒラギノ角ゴ ProN W3" pitchFamily="-84" charset="-128"/>
                <a:sym typeface="Gill Sans" pitchFamily="-84" charset="0"/>
              </a:defRPr>
            </a:lvl1pPr>
            <a:lvl2pPr marL="800100" indent="-342900" eaLnBrk="0" hangingPunct="0">
              <a:defRPr sz="1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1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1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1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9pPr>
          </a:lstStyle>
          <a:p>
            <a:pPr eaLnBrk="1" hangingPunct="1">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pPr>
            <a:endParaRPr lang="en-US" sz="3000" b="1" dirty="0">
              <a:latin typeface="Times New Roman" panose="02020603050405020304" pitchFamily="18" charset="0"/>
              <a:cs typeface="Times New Roman" panose="02020603050405020304" pitchFamily="18" charset="0"/>
            </a:endParaRPr>
          </a:p>
        </p:txBody>
      </p:sp>
      <p:sp>
        <p:nvSpPr>
          <p:cNvPr id="39" name="Rectangle 13"/>
          <p:cNvSpPr>
            <a:spLocks/>
          </p:cNvSpPr>
          <p:nvPr/>
        </p:nvSpPr>
        <p:spPr bwMode="auto">
          <a:xfrm>
            <a:off x="1981200" y="9753600"/>
            <a:ext cx="13487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eaLnBrk="0" hangingPunct="0">
              <a:defRPr sz="1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1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1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1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1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sz="4400" b="1" dirty="0" smtClean="0">
                <a:solidFill>
                  <a:schemeClr val="accent6">
                    <a:lumMod val="75000"/>
                  </a:schemeClr>
                </a:solidFill>
                <a:latin typeface="Times New Roman" pitchFamily="18" charset="0"/>
                <a:ea typeface="MS PGothic" panose="020B0600070205080204" pitchFamily="34" charset="-128"/>
                <a:cs typeface="Times New Roman" pitchFamily="18" charset="0"/>
                <a:sym typeface="Times New Roman Bold" panose="02020803070505020304" pitchFamily="18" charset="0"/>
              </a:rPr>
              <a:t>Method</a:t>
            </a:r>
          </a:p>
          <a:p>
            <a:pPr eaLnBrk="1" hangingPunct="1"/>
            <a:r>
              <a:rPr lang="en-US" sz="3200" b="1" i="1" dirty="0" smtClean="0">
                <a:solidFill>
                  <a:schemeClr val="tx1"/>
                </a:solidFill>
                <a:latin typeface="Times New Roman"/>
                <a:ea typeface="MS PGothic" panose="020B0600070205080204" pitchFamily="34" charset="-128"/>
                <a:cs typeface="Times New Roman"/>
                <a:sym typeface="Times New Roman Bold" panose="02020803070505020304" pitchFamily="18" charset="0"/>
              </a:rPr>
              <a:t> Participants</a:t>
            </a:r>
          </a:p>
          <a:p>
            <a:pPr eaLnBrk="1" hangingPunct="1"/>
            <a:endParaRPr lang="en-US" sz="3600" b="1" dirty="0">
              <a:solidFill>
                <a:schemeClr val="tx1"/>
              </a:solidFill>
              <a:latin typeface="Gill Sans"/>
              <a:ea typeface="MS PGothic" panose="020B0600070205080204" pitchFamily="34" charset="-128"/>
              <a:sym typeface="Times New Roman Bold" panose="02020803070505020304" pitchFamily="18" charset="0"/>
            </a:endParaRPr>
          </a:p>
        </p:txBody>
      </p:sp>
      <p:sp>
        <p:nvSpPr>
          <p:cNvPr id="34" name="TextBox 33"/>
          <p:cNvSpPr txBox="1"/>
          <p:nvPr/>
        </p:nvSpPr>
        <p:spPr>
          <a:xfrm>
            <a:off x="13792200" y="16078200"/>
            <a:ext cx="609600" cy="276999"/>
          </a:xfrm>
          <a:prstGeom prst="rect">
            <a:avLst/>
          </a:prstGeom>
          <a:noFill/>
        </p:spPr>
        <p:txBody>
          <a:bodyPr wrap="square" rtlCol="0">
            <a:spAutoFit/>
          </a:bodyPr>
          <a:lstStyle/>
          <a:p>
            <a:pPr algn="ctr"/>
            <a:r>
              <a:rPr lang="en-US" i="1" dirty="0" smtClean="0">
                <a:solidFill>
                  <a:schemeClr val="bg1"/>
                </a:solidFill>
              </a:rPr>
              <a:t>n=</a:t>
            </a:r>
            <a:r>
              <a:rPr lang="en-US" dirty="0" smtClean="0">
                <a:solidFill>
                  <a:schemeClr val="bg1"/>
                </a:solidFill>
              </a:rPr>
              <a:t>55</a:t>
            </a:r>
            <a:endParaRPr lang="en-US" dirty="0">
              <a:solidFill>
                <a:schemeClr val="bg1"/>
              </a:solidFill>
            </a:endParaRPr>
          </a:p>
        </p:txBody>
      </p:sp>
      <p:sp>
        <p:nvSpPr>
          <p:cNvPr id="38" name="TextBox 37"/>
          <p:cNvSpPr txBox="1"/>
          <p:nvPr/>
        </p:nvSpPr>
        <p:spPr>
          <a:xfrm>
            <a:off x="13868400" y="22479000"/>
            <a:ext cx="558302" cy="246221"/>
          </a:xfrm>
          <a:prstGeom prst="rect">
            <a:avLst/>
          </a:prstGeom>
          <a:noFill/>
        </p:spPr>
        <p:txBody>
          <a:bodyPr wrap="square" rtlCol="0">
            <a:spAutoFit/>
          </a:bodyPr>
          <a:lstStyle/>
          <a:p>
            <a:pPr algn="ctr"/>
            <a:r>
              <a:rPr lang="en-US" sz="1000" i="1" dirty="0" smtClean="0">
                <a:solidFill>
                  <a:schemeClr val="bg1"/>
                </a:solidFill>
              </a:rPr>
              <a:t>n=</a:t>
            </a:r>
            <a:r>
              <a:rPr lang="en-US" sz="1000" dirty="0" smtClean="0">
                <a:solidFill>
                  <a:schemeClr val="bg1"/>
                </a:solidFill>
              </a:rPr>
              <a:t>206</a:t>
            </a:r>
            <a:endParaRPr lang="en-US" sz="1000" dirty="0">
              <a:solidFill>
                <a:schemeClr val="bg1"/>
              </a:solidFill>
            </a:endParaRPr>
          </a:p>
        </p:txBody>
      </p:sp>
      <p:sp>
        <p:nvSpPr>
          <p:cNvPr id="68" name="Rectangle 7"/>
          <p:cNvSpPr>
            <a:spLocks/>
          </p:cNvSpPr>
          <p:nvPr/>
        </p:nvSpPr>
        <p:spPr bwMode="auto">
          <a:xfrm>
            <a:off x="16078200" y="5257800"/>
            <a:ext cx="1089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eaLnBrk="0" hangingPunct="0">
              <a:defRPr sz="1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1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1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1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1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sz="4400" b="1" dirty="0" smtClean="0">
                <a:solidFill>
                  <a:schemeClr val="accent6">
                    <a:lumMod val="75000"/>
                  </a:schemeClr>
                </a:solidFill>
                <a:latin typeface="Times New Roman"/>
                <a:ea typeface="MS PGothic" panose="020B0600070205080204" pitchFamily="34" charset="-128"/>
                <a:cs typeface="Times New Roman"/>
                <a:sym typeface="Times New Roman Bold" panose="02020803070505020304" pitchFamily="18" charset="0"/>
              </a:rPr>
              <a:t>Results</a:t>
            </a:r>
          </a:p>
          <a:p>
            <a:pPr algn="ctr" eaLnBrk="1" hangingPunct="1"/>
            <a:endParaRPr lang="en-US" sz="4400" b="1" dirty="0" smtClean="0">
              <a:solidFill>
                <a:schemeClr val="accent6">
                  <a:lumMod val="75000"/>
                </a:schemeClr>
              </a:solidFill>
              <a:latin typeface="Gill Sans"/>
              <a:ea typeface="MS PGothic" panose="020B0600070205080204" pitchFamily="34" charset="-128"/>
              <a:sym typeface="Times New Roman Bold" panose="02020803070505020304" pitchFamily="18" charset="0"/>
            </a:endParaRPr>
          </a:p>
          <a:p>
            <a:pPr lvl="1" eaLnBrk="1" hangingPunct="1">
              <a:buFont typeface="Arial" pitchFamily="34" charset="0"/>
              <a:buChar char="•"/>
            </a:pPr>
            <a:endParaRPr lang="en-US" sz="3600" dirty="0" smtClean="0">
              <a:solidFill>
                <a:schemeClr val="tx1"/>
              </a:solidFill>
              <a:latin typeface="Times New Roman" pitchFamily="18" charset="0"/>
              <a:ea typeface="MS PGothic" panose="020B0600070205080204" pitchFamily="34" charset="-128"/>
              <a:cs typeface="Times New Roman" pitchFamily="18" charset="0"/>
              <a:sym typeface="Times New Roman Bold" panose="02020803070505020304" pitchFamily="18" charset="0"/>
            </a:endParaRPr>
          </a:p>
          <a:p>
            <a:pPr eaLnBrk="1" hangingPunct="1"/>
            <a:endParaRPr lang="en-US" sz="4400" b="1" dirty="0" smtClean="0">
              <a:latin typeface="Gill Sans"/>
            </a:endParaRPr>
          </a:p>
          <a:p>
            <a:pPr marL="0" marR="0">
              <a:lnSpc>
                <a:spcPct val="115000"/>
              </a:lnSpc>
              <a:spcBef>
                <a:spcPts val="0"/>
              </a:spcBef>
              <a:spcAft>
                <a:spcPts val="0"/>
              </a:spcAft>
            </a:pPr>
            <a:endParaRPr lang="en-US" sz="3600" dirty="0">
              <a:latin typeface="Calibri"/>
              <a:ea typeface="Calibri"/>
              <a:cs typeface="Times New Roman"/>
            </a:endParaRPr>
          </a:p>
          <a:p>
            <a:pPr eaLnBrk="1" hangingPunct="1"/>
            <a:endParaRPr lang="en-US" sz="3600" dirty="0">
              <a:solidFill>
                <a:schemeClr val="tx1"/>
              </a:solidFill>
              <a:latin typeface="Times New Roman Bold" panose="02020803070505020304" pitchFamily="18" charset="0"/>
              <a:ea typeface="MS PGothic" panose="020B0600070205080204" pitchFamily="34" charset="-128"/>
              <a:sym typeface="Times New Roman Bold" panose="02020803070505020304" pitchFamily="18" charset="0"/>
            </a:endParaRPr>
          </a:p>
        </p:txBody>
      </p:sp>
      <p:sp>
        <p:nvSpPr>
          <p:cNvPr id="69" name="Rectangle 7"/>
          <p:cNvSpPr>
            <a:spLocks/>
          </p:cNvSpPr>
          <p:nvPr/>
        </p:nvSpPr>
        <p:spPr bwMode="auto">
          <a:xfrm>
            <a:off x="28803600" y="20497800"/>
            <a:ext cx="12877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eaLnBrk="0" hangingPunct="0">
              <a:defRPr sz="1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1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1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1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1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1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sz="4400" b="1" dirty="0" smtClean="0">
                <a:solidFill>
                  <a:schemeClr val="accent6">
                    <a:lumMod val="75000"/>
                  </a:schemeClr>
                </a:solidFill>
                <a:latin typeface="Times New Roman"/>
                <a:ea typeface="MS PGothic" panose="020B0600070205080204" pitchFamily="34" charset="-128"/>
                <a:cs typeface="Times New Roman"/>
                <a:sym typeface="Times New Roman Bold" panose="02020803070505020304" pitchFamily="18" charset="0"/>
              </a:rPr>
              <a:t>Website</a:t>
            </a:r>
          </a:p>
          <a:p>
            <a:pPr eaLnBrk="1" hangingPunct="1"/>
            <a:r>
              <a:rPr lang="en-US" sz="3200" dirty="0" smtClean="0">
                <a:solidFill>
                  <a:schemeClr val="tx1"/>
                </a:solidFill>
                <a:latin typeface="Times New Roman"/>
                <a:ea typeface="MS PGothic" panose="020B0600070205080204" pitchFamily="34" charset="-128"/>
                <a:cs typeface="Times New Roman"/>
                <a:sym typeface="Times New Roman Bold" panose="02020803070505020304" pitchFamily="18" charset="0"/>
              </a:rPr>
              <a:t>Website includes the following for download:</a:t>
            </a:r>
          </a:p>
          <a:p>
            <a:pPr marL="457200" indent="-457200" eaLnBrk="1" hangingPunct="1">
              <a:buFont typeface="Arial"/>
              <a:buChar char="•"/>
            </a:pPr>
            <a:r>
              <a:rPr lang="en-US" sz="3200" dirty="0" smtClean="0">
                <a:solidFill>
                  <a:schemeClr val="tx1"/>
                </a:solidFill>
                <a:latin typeface="Times New Roman"/>
                <a:ea typeface="MS PGothic" panose="020B0600070205080204" pitchFamily="34" charset="-128"/>
                <a:cs typeface="Times New Roman"/>
                <a:sym typeface="Times New Roman Bold" panose="02020803070505020304" pitchFamily="18" charset="0"/>
              </a:rPr>
              <a:t>Cue-feature-root lists with frequency, part of speech, affix tags, and association</a:t>
            </a:r>
          </a:p>
          <a:p>
            <a:pPr marL="457200" indent="-457200" eaLnBrk="1" hangingPunct="1">
              <a:buFont typeface="Arial"/>
              <a:buChar char="•"/>
            </a:pPr>
            <a:r>
              <a:rPr lang="en-US" sz="3200" dirty="0" smtClean="0">
                <a:solidFill>
                  <a:schemeClr val="tx1"/>
                </a:solidFill>
                <a:latin typeface="Times New Roman"/>
                <a:ea typeface="MS PGothic" panose="020B0600070205080204" pitchFamily="34" charset="-128"/>
                <a:cs typeface="Times New Roman"/>
                <a:sym typeface="Times New Roman Bold" panose="02020803070505020304" pitchFamily="18" charset="0"/>
              </a:rPr>
              <a:t>Cosine pairs from previous work paired with association and other semantic variables</a:t>
            </a:r>
          </a:p>
          <a:p>
            <a:pPr marL="457200" indent="-457200" eaLnBrk="1" hangingPunct="1">
              <a:buFont typeface="Arial"/>
              <a:buChar char="•"/>
            </a:pPr>
            <a:r>
              <a:rPr lang="en-US" sz="3200" dirty="0" smtClean="0">
                <a:solidFill>
                  <a:schemeClr val="tx1"/>
                </a:solidFill>
                <a:latin typeface="Times New Roman"/>
                <a:ea typeface="MS PGothic" panose="020B0600070205080204" pitchFamily="34" charset="-128"/>
                <a:cs typeface="Times New Roman"/>
                <a:sym typeface="Times New Roman Bold" panose="02020803070505020304" pitchFamily="18" charset="0"/>
              </a:rPr>
              <a:t>Database search</a:t>
            </a:r>
          </a:p>
          <a:p>
            <a:pPr eaLnBrk="1" hangingPunct="1"/>
            <a:endParaRPr lang="en-US" sz="3600" dirty="0" smtClean="0">
              <a:solidFill>
                <a:schemeClr val="tx1"/>
              </a:solidFill>
              <a:latin typeface="Times New Roman" pitchFamily="18" charset="0"/>
              <a:ea typeface="MS PGothic" panose="020B0600070205080204" pitchFamily="34" charset="-128"/>
              <a:cs typeface="Times New Roman" pitchFamily="18" charset="0"/>
              <a:sym typeface="Times New Roman Bold" panose="02020803070505020304" pitchFamily="18" charset="0"/>
            </a:endParaRPr>
          </a:p>
          <a:p>
            <a:pPr lvl="1" eaLnBrk="1" hangingPunct="1"/>
            <a:endParaRPr lang="en-US" sz="3600" dirty="0" smtClean="0">
              <a:solidFill>
                <a:schemeClr val="tx1"/>
              </a:solidFill>
              <a:latin typeface="Times New Roman" pitchFamily="18" charset="0"/>
              <a:ea typeface="MS PGothic" panose="020B0600070205080204" pitchFamily="34" charset="-128"/>
              <a:cs typeface="Times New Roman" pitchFamily="18" charset="0"/>
              <a:sym typeface="Times New Roman Bold" panose="02020803070505020304" pitchFamily="18" charset="0"/>
            </a:endParaRPr>
          </a:p>
          <a:p>
            <a:pPr eaLnBrk="1" hangingPunct="1"/>
            <a:endParaRPr lang="en-US" sz="4400" b="1" dirty="0" smtClean="0">
              <a:latin typeface="Gill Sans"/>
            </a:endParaRPr>
          </a:p>
          <a:p>
            <a:pPr marL="0" marR="0">
              <a:lnSpc>
                <a:spcPct val="115000"/>
              </a:lnSpc>
              <a:spcBef>
                <a:spcPts val="0"/>
              </a:spcBef>
              <a:spcAft>
                <a:spcPts val="0"/>
              </a:spcAft>
            </a:pPr>
            <a:endParaRPr lang="en-US" sz="3600" dirty="0" smtClean="0">
              <a:latin typeface="Calibri"/>
              <a:ea typeface="Calibri"/>
              <a:cs typeface="Times New Roman"/>
            </a:endParaRPr>
          </a:p>
          <a:p>
            <a:pPr eaLnBrk="1" hangingPunct="1"/>
            <a:endParaRPr lang="en-US" sz="3600" dirty="0">
              <a:solidFill>
                <a:schemeClr val="tx1"/>
              </a:solidFill>
              <a:latin typeface="Times New Roman Bold" panose="02020803070505020304" pitchFamily="18" charset="0"/>
              <a:ea typeface="MS PGothic" panose="020B0600070205080204" pitchFamily="34" charset="-128"/>
              <a:sym typeface="Times New Roman Bold" panose="02020803070505020304" pitchFamily="18" charset="0"/>
            </a:endParaRPr>
          </a:p>
        </p:txBody>
      </p:sp>
      <p:sp>
        <p:nvSpPr>
          <p:cNvPr id="76" name="TextBox 75"/>
          <p:cNvSpPr txBox="1"/>
          <p:nvPr/>
        </p:nvSpPr>
        <p:spPr>
          <a:xfrm>
            <a:off x="28727400" y="30682048"/>
            <a:ext cx="13182600" cy="636151"/>
          </a:xfrm>
          <a:prstGeom prst="rect">
            <a:avLst/>
          </a:prstGeom>
          <a:noFill/>
        </p:spPr>
        <p:txBody>
          <a:bodyPr wrap="square" rtlCol="0">
            <a:spAutoFit/>
          </a:bodyPr>
          <a:lstStyle/>
          <a:p>
            <a:r>
              <a:rPr lang="en-US" sz="3500" b="1" dirty="0" smtClean="0">
                <a:latin typeface="Times New Roman" pitchFamily="18" charset="0"/>
                <a:cs typeface="Times New Roman" pitchFamily="18" charset="0"/>
              </a:rPr>
              <a:t>Contact: </a:t>
            </a:r>
            <a:r>
              <a:rPr lang="en-US" sz="3500" dirty="0" smtClean="0">
                <a:latin typeface="Times New Roman" pitchFamily="18" charset="0"/>
                <a:cs typeface="Times New Roman" pitchFamily="18" charset="0"/>
              </a:rPr>
              <a:t>Dr. Erin M Buchanan (</a:t>
            </a:r>
            <a:r>
              <a:rPr lang="en-US" sz="3500" dirty="0" smtClean="0">
                <a:latin typeface="Times New Roman" pitchFamily="18" charset="0"/>
                <a:cs typeface="Times New Roman" pitchFamily="18" charset="0"/>
                <a:hlinkClick r:id="rId3"/>
              </a:rPr>
              <a:t>erinbuchanan@missouristate.edu</a:t>
            </a:r>
            <a:r>
              <a:rPr lang="en-US" sz="3500" dirty="0" smtClean="0">
                <a:latin typeface="Times New Roman" pitchFamily="18" charset="0"/>
                <a:cs typeface="Times New Roman" pitchFamily="18" charset="0"/>
              </a:rPr>
              <a:t>) </a:t>
            </a:r>
            <a:endParaRPr lang="en-US" sz="35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04688509"/>
              </p:ext>
            </p:extLst>
          </p:nvPr>
        </p:nvGraphicFramePr>
        <p:xfrm>
          <a:off x="2133600" y="11173566"/>
          <a:ext cx="13030200" cy="3990233"/>
        </p:xfrm>
        <a:graphic>
          <a:graphicData uri="http://schemas.openxmlformats.org/drawingml/2006/table">
            <a:tbl>
              <a:tblPr firstRow="1" bandRow="1">
                <a:tableStyleId>{8EC20E35-A176-4012-BC5E-935CFFF8708E}</a:tableStyleId>
              </a:tblPr>
              <a:tblGrid>
                <a:gridCol w="2171700"/>
                <a:gridCol w="2171700"/>
                <a:gridCol w="2171700"/>
                <a:gridCol w="2171700"/>
                <a:gridCol w="2171700"/>
                <a:gridCol w="2171700"/>
              </a:tblGrid>
              <a:tr h="1357220">
                <a:tc>
                  <a:txBody>
                    <a:bodyPr/>
                    <a:lstStyle/>
                    <a:p>
                      <a:endParaRPr lang="en-US" sz="2800" dirty="0">
                        <a:latin typeface="Times New Roman"/>
                        <a:cs typeface="Times New Roman"/>
                      </a:endParaRPr>
                    </a:p>
                  </a:txBody>
                  <a:tcPr>
                    <a:noFill/>
                  </a:tcPr>
                </a:tc>
                <a:tc>
                  <a:txBody>
                    <a:bodyPr/>
                    <a:lstStyle/>
                    <a:p>
                      <a:pPr algn="ctr"/>
                      <a:r>
                        <a:rPr lang="en-US" sz="2800" dirty="0" smtClean="0">
                          <a:solidFill>
                            <a:schemeClr val="tx1"/>
                          </a:solidFill>
                          <a:latin typeface="Times New Roman"/>
                          <a:cs typeface="Times New Roman"/>
                        </a:rPr>
                        <a:t>University of Mississippi</a:t>
                      </a:r>
                      <a:endParaRPr lang="en-US" sz="2800" dirty="0">
                        <a:solidFill>
                          <a:schemeClr val="tx1"/>
                        </a:solidFill>
                        <a:latin typeface="Times New Roman"/>
                        <a:cs typeface="Times New Roman"/>
                      </a:endParaRPr>
                    </a:p>
                  </a:txBody>
                  <a:tcPr>
                    <a:noFill/>
                  </a:tcPr>
                </a:tc>
                <a:tc>
                  <a:txBody>
                    <a:bodyPr/>
                    <a:lstStyle/>
                    <a:p>
                      <a:pPr algn="ctr"/>
                      <a:r>
                        <a:rPr lang="en-US" sz="2800" dirty="0" smtClean="0">
                          <a:solidFill>
                            <a:schemeClr val="tx1"/>
                          </a:solidFill>
                          <a:latin typeface="Times New Roman"/>
                          <a:cs typeface="Times New Roman"/>
                        </a:rPr>
                        <a:t>Missouri State University</a:t>
                      </a:r>
                      <a:endParaRPr lang="en-US" sz="2800" dirty="0">
                        <a:solidFill>
                          <a:schemeClr val="tx1"/>
                        </a:solidFill>
                        <a:latin typeface="Times New Roman"/>
                        <a:cs typeface="Times New Roman"/>
                      </a:endParaRPr>
                    </a:p>
                  </a:txBody>
                  <a:tcPr>
                    <a:noFill/>
                  </a:tcPr>
                </a:tc>
                <a:tc>
                  <a:txBody>
                    <a:bodyPr/>
                    <a:lstStyle/>
                    <a:p>
                      <a:pPr algn="ctr"/>
                      <a:r>
                        <a:rPr lang="en-US" sz="2800" dirty="0" smtClean="0">
                          <a:solidFill>
                            <a:schemeClr val="tx1"/>
                          </a:solidFill>
                          <a:latin typeface="Times New Roman"/>
                          <a:cs typeface="Times New Roman"/>
                        </a:rPr>
                        <a:t>Montana State University</a:t>
                      </a:r>
                      <a:endParaRPr lang="en-US" sz="2800" dirty="0">
                        <a:solidFill>
                          <a:schemeClr val="tx1"/>
                        </a:solidFill>
                        <a:latin typeface="Times New Roman"/>
                        <a:cs typeface="Times New Roman"/>
                      </a:endParaRPr>
                    </a:p>
                  </a:txBody>
                  <a:tcPr>
                    <a:noFill/>
                  </a:tcPr>
                </a:tc>
                <a:tc>
                  <a:txBody>
                    <a:bodyPr/>
                    <a:lstStyle/>
                    <a:p>
                      <a:pPr algn="ctr"/>
                      <a:r>
                        <a:rPr lang="en-US" sz="2800" dirty="0" smtClean="0">
                          <a:solidFill>
                            <a:schemeClr val="tx1"/>
                          </a:solidFill>
                          <a:latin typeface="Times New Roman"/>
                          <a:cs typeface="Times New Roman"/>
                        </a:rPr>
                        <a:t>Mechanical Turk</a:t>
                      </a:r>
                      <a:endParaRPr lang="en-US" sz="2800" dirty="0">
                        <a:solidFill>
                          <a:schemeClr val="tx1"/>
                        </a:solidFill>
                        <a:latin typeface="Times New Roman"/>
                        <a:cs typeface="Times New Roman"/>
                      </a:endParaRPr>
                    </a:p>
                  </a:txBody>
                  <a:tcPr>
                    <a:noFill/>
                  </a:tcPr>
                </a:tc>
                <a:tc>
                  <a:txBody>
                    <a:bodyPr/>
                    <a:lstStyle/>
                    <a:p>
                      <a:pPr algn="ctr"/>
                      <a:r>
                        <a:rPr lang="en-US" sz="2800" dirty="0" smtClean="0">
                          <a:solidFill>
                            <a:schemeClr val="tx1"/>
                          </a:solidFill>
                          <a:latin typeface="Times New Roman"/>
                          <a:cs typeface="Times New Roman"/>
                        </a:rPr>
                        <a:t>Mechanical Turk</a:t>
                      </a:r>
                      <a:r>
                        <a:rPr lang="en-US" sz="2800" baseline="0" dirty="0" smtClean="0">
                          <a:solidFill>
                            <a:schemeClr val="tx1"/>
                          </a:solidFill>
                          <a:latin typeface="Times New Roman"/>
                          <a:cs typeface="Times New Roman"/>
                        </a:rPr>
                        <a:t> 2</a:t>
                      </a:r>
                      <a:endParaRPr lang="en-US" sz="2800" dirty="0">
                        <a:solidFill>
                          <a:schemeClr val="tx1"/>
                        </a:solidFill>
                        <a:latin typeface="Times New Roman"/>
                        <a:cs typeface="Times New Roman"/>
                      </a:endParaRPr>
                    </a:p>
                  </a:txBody>
                  <a:tcPr>
                    <a:noFill/>
                  </a:tcPr>
                </a:tc>
              </a:tr>
              <a:tr h="931426">
                <a:tc>
                  <a:txBody>
                    <a:bodyPr/>
                    <a:lstStyle/>
                    <a:p>
                      <a:r>
                        <a:rPr lang="en-US" sz="2800" dirty="0" smtClean="0">
                          <a:latin typeface="Times New Roman"/>
                          <a:cs typeface="Times New Roman"/>
                        </a:rPr>
                        <a:t>Total Participants</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749</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1420</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127</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571</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198</a:t>
                      </a:r>
                      <a:endParaRPr lang="en-US" sz="2800" dirty="0">
                        <a:latin typeface="Times New Roman"/>
                        <a:cs typeface="Times New Roman"/>
                      </a:endParaRPr>
                    </a:p>
                  </a:txBody>
                  <a:tcPr>
                    <a:noFill/>
                  </a:tcPr>
                </a:tc>
              </a:tr>
              <a:tr h="778745">
                <a:tc>
                  <a:txBody>
                    <a:bodyPr/>
                    <a:lstStyle/>
                    <a:p>
                      <a:r>
                        <a:rPr lang="en-US" sz="2800" dirty="0" smtClean="0">
                          <a:latin typeface="Times New Roman"/>
                          <a:cs typeface="Times New Roman"/>
                        </a:rPr>
                        <a:t>Concepts</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658</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720</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120</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310</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1914</a:t>
                      </a:r>
                      <a:endParaRPr lang="en-US" sz="2800" dirty="0">
                        <a:latin typeface="Times New Roman"/>
                        <a:cs typeface="Times New Roman"/>
                      </a:endParaRPr>
                    </a:p>
                  </a:txBody>
                  <a:tcPr>
                    <a:noFill/>
                  </a:tcPr>
                </a:tc>
              </a:tr>
              <a:tr h="895009">
                <a:tc>
                  <a:txBody>
                    <a:bodyPr/>
                    <a:lstStyle/>
                    <a:p>
                      <a:r>
                        <a:rPr lang="en-US" sz="2800" dirty="0" smtClean="0">
                          <a:latin typeface="Times New Roman"/>
                          <a:cs typeface="Times New Roman"/>
                        </a:rPr>
                        <a:t>Mean N</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67.8</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71.4</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63.5</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60</a:t>
                      </a:r>
                      <a:endParaRPr lang="en-US" sz="2800" dirty="0">
                        <a:latin typeface="Times New Roman"/>
                        <a:cs typeface="Times New Roman"/>
                      </a:endParaRPr>
                    </a:p>
                  </a:txBody>
                  <a:tcPr>
                    <a:noFill/>
                  </a:tcPr>
                </a:tc>
                <a:tc>
                  <a:txBody>
                    <a:bodyPr/>
                    <a:lstStyle/>
                    <a:p>
                      <a:pPr algn="ctr"/>
                      <a:r>
                        <a:rPr lang="en-US" sz="2800" dirty="0" smtClean="0">
                          <a:latin typeface="Times New Roman"/>
                          <a:cs typeface="Times New Roman"/>
                        </a:rPr>
                        <a:t>30</a:t>
                      </a:r>
                      <a:endParaRPr lang="en-US" sz="2800" dirty="0">
                        <a:latin typeface="Times New Roman"/>
                        <a:cs typeface="Times New Roman"/>
                      </a:endParaRPr>
                    </a:p>
                  </a:txBody>
                  <a:tcPr>
                    <a:noFill/>
                  </a:tcPr>
                </a:tc>
              </a:tr>
            </a:tbl>
          </a:graphicData>
        </a:graphic>
      </p:graphicFrame>
      <p:sp>
        <p:nvSpPr>
          <p:cNvPr id="75" name="Line 4"/>
          <p:cNvSpPr>
            <a:spLocks noChangeShapeType="1"/>
          </p:cNvSpPr>
          <p:nvPr/>
        </p:nvSpPr>
        <p:spPr bwMode="auto">
          <a:xfrm>
            <a:off x="15621000" y="5029200"/>
            <a:ext cx="1587" cy="26538237"/>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lIns="0" tIns="0" rIns="0" bIns="0"/>
          <a:lstStyle/>
          <a:p>
            <a:endParaRPr lang="en-US"/>
          </a:p>
        </p:txBody>
      </p:sp>
      <p:sp>
        <p:nvSpPr>
          <p:cNvPr id="79" name="Line 4"/>
          <p:cNvSpPr>
            <a:spLocks noChangeShapeType="1"/>
          </p:cNvSpPr>
          <p:nvPr/>
        </p:nvSpPr>
        <p:spPr bwMode="auto">
          <a:xfrm>
            <a:off x="28422600" y="5029200"/>
            <a:ext cx="77787" cy="26614437"/>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lIns="0" tIns="0" rIns="0" bIns="0"/>
          <a:lstStyle/>
          <a:p>
            <a:endParaRPr lang="en-US"/>
          </a:p>
        </p:txBody>
      </p:sp>
      <p:sp>
        <p:nvSpPr>
          <p:cNvPr id="6" name="TextBox 5"/>
          <p:cNvSpPr txBox="1"/>
          <p:nvPr/>
        </p:nvSpPr>
        <p:spPr>
          <a:xfrm>
            <a:off x="2133600" y="23241000"/>
            <a:ext cx="13182600" cy="8857810"/>
          </a:xfrm>
          <a:prstGeom prst="rect">
            <a:avLst/>
          </a:prstGeom>
          <a:noFill/>
        </p:spPr>
        <p:txBody>
          <a:bodyPr wrap="square" rtlCol="0">
            <a:spAutoFit/>
          </a:bodyPr>
          <a:lstStyle/>
          <a:p>
            <a:pPr>
              <a:lnSpc>
                <a:spcPct val="60000"/>
              </a:lnSpc>
            </a:pPr>
            <a:endParaRPr lang="en-US" sz="3200" dirty="0" smtClean="0">
              <a:solidFill>
                <a:schemeClr val="tx1"/>
              </a:solidFill>
              <a:latin typeface="Times New Roman"/>
              <a:ea typeface="MS PGothic" panose="020B0600070205080204" pitchFamily="34" charset="-128"/>
              <a:cs typeface="Times New Roman"/>
              <a:sym typeface="Times New Roman Bold" panose="02020803070505020304" pitchFamily="18" charset="0"/>
            </a:endParaRPr>
          </a:p>
          <a:p>
            <a:pPr>
              <a:lnSpc>
                <a:spcPct val="60000"/>
              </a:lnSpc>
            </a:pPr>
            <a:r>
              <a:rPr lang="en-US" sz="3200" b="1" i="1" dirty="0" smtClean="0">
                <a:solidFill>
                  <a:schemeClr val="tx1"/>
                </a:solidFill>
                <a:latin typeface="Times New Roman"/>
                <a:ea typeface="MS PGothic" panose="020B0600070205080204" pitchFamily="34" charset="-128"/>
                <a:cs typeface="Times New Roman"/>
                <a:sym typeface="Times New Roman Bold" panose="02020803070505020304" pitchFamily="18" charset="0"/>
              </a:rPr>
              <a:t>Procedure</a:t>
            </a:r>
            <a:endParaRPr lang="en-US" sz="3200" dirty="0" smtClean="0">
              <a:latin typeface="Times New Roman"/>
              <a:cs typeface="Times New Roman"/>
            </a:endParaRPr>
          </a:p>
          <a:p>
            <a:r>
              <a:rPr lang="en-US" sz="3200" dirty="0" smtClean="0">
                <a:latin typeface="Times New Roman"/>
                <a:cs typeface="Times New Roman"/>
              </a:rPr>
              <a:t>This </a:t>
            </a:r>
            <a:r>
              <a:rPr lang="en-US" sz="3200" dirty="0">
                <a:latin typeface="Times New Roman"/>
                <a:cs typeface="Times New Roman"/>
              </a:rPr>
              <a:t>experiment is part of an investigation into how people read words for meaning. To help us conduct this work, we need information on what people know about different things in the world. Please fill in as many properties of the concept that you can think of to which the word refers. Examples of different types of properties would be: physical properties, such as internal and external parts, and how it looks, sounds, smells, feels, or tastes; functional properties, such as what it is used for; where, when and by whom it is used; things that the concept is related to, such as the category that it belongs in; and other facts, such as how it behaves, or where it comes from. </a:t>
            </a:r>
            <a:endParaRPr lang="en-US" sz="3200" dirty="0" smtClean="0">
              <a:latin typeface="Times New Roman"/>
              <a:cs typeface="Times New Roman"/>
            </a:endParaRPr>
          </a:p>
          <a:p>
            <a:endParaRPr lang="en-US" sz="3200" dirty="0">
              <a:latin typeface="Times New Roman"/>
              <a:cs typeface="Times New Roman"/>
            </a:endParaRPr>
          </a:p>
          <a:p>
            <a:r>
              <a:rPr lang="en-US" sz="3200" b="1" i="1" dirty="0" smtClean="0">
                <a:latin typeface="Times New Roman"/>
                <a:cs typeface="Times New Roman"/>
              </a:rPr>
              <a:t>Data Processing</a:t>
            </a:r>
          </a:p>
          <a:p>
            <a:pPr marL="457200" indent="-457200">
              <a:buFont typeface="Arial"/>
              <a:buChar char="•"/>
            </a:pPr>
            <a:r>
              <a:rPr lang="en-US" sz="3200" dirty="0" smtClean="0">
                <a:latin typeface="Times New Roman"/>
                <a:cs typeface="Times New Roman"/>
              </a:rPr>
              <a:t>Inappropriate entries were removed (Wikipedia, “I don’t know”, etc.).</a:t>
            </a:r>
          </a:p>
          <a:p>
            <a:pPr marL="457200" indent="-457200">
              <a:buFont typeface="Arial"/>
              <a:buChar char="•"/>
            </a:pPr>
            <a:r>
              <a:rPr lang="en-US" sz="3200" dirty="0" smtClean="0">
                <a:latin typeface="Times New Roman"/>
                <a:cs typeface="Times New Roman"/>
              </a:rPr>
              <a:t>All individual feature frequencies were tabulated.</a:t>
            </a:r>
          </a:p>
          <a:p>
            <a:pPr marL="457200" indent="-457200">
              <a:buFont typeface="Arial"/>
              <a:buChar char="•"/>
            </a:pPr>
            <a:r>
              <a:rPr lang="en-US" sz="3200" dirty="0" smtClean="0">
                <a:latin typeface="Times New Roman"/>
                <a:cs typeface="Times New Roman"/>
              </a:rPr>
              <a:t>The top five features or features with at least 16% mentions were kept.</a:t>
            </a:r>
          </a:p>
          <a:p>
            <a:pPr marL="457200" indent="-457200">
              <a:buFont typeface="Arial"/>
              <a:buChar char="•"/>
            </a:pPr>
            <a:r>
              <a:rPr lang="en-US" sz="3200" dirty="0" smtClean="0">
                <a:latin typeface="Times New Roman"/>
                <a:cs typeface="Times New Roman"/>
              </a:rPr>
              <a:t>Root words were labeled, and we coded affix types for each feature. </a:t>
            </a:r>
          </a:p>
          <a:p>
            <a:endParaRPr lang="en-US" sz="3200" b="1" i="1" dirty="0">
              <a:latin typeface="Times New Roman"/>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2563903149"/>
              </p:ext>
            </p:extLst>
          </p:nvPr>
        </p:nvGraphicFramePr>
        <p:xfrm>
          <a:off x="2133600" y="18135600"/>
          <a:ext cx="13182603" cy="4876801"/>
        </p:xfrm>
        <a:graphic>
          <a:graphicData uri="http://schemas.openxmlformats.org/drawingml/2006/table">
            <a:tbl>
              <a:tblPr/>
              <a:tblGrid>
                <a:gridCol w="1883229"/>
                <a:gridCol w="1883229"/>
                <a:gridCol w="1883229"/>
                <a:gridCol w="1883229"/>
                <a:gridCol w="1883229"/>
                <a:gridCol w="1883229"/>
                <a:gridCol w="1883229"/>
              </a:tblGrid>
              <a:tr h="1695001">
                <a:tc>
                  <a:txBody>
                    <a:bodyPr/>
                    <a:lstStyle/>
                    <a:p>
                      <a:pPr algn="l" fontAlgn="b"/>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Times New Roman"/>
                          <a:cs typeface="Times New Roman"/>
                        </a:rPr>
                        <a:t>University of Mississippi</a:t>
                      </a:r>
                    </a:p>
                  </a:txBody>
                  <a:tcPr marL="12700" marR="12700" marT="12700" marB="0" anchor="ctr">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Times New Roman"/>
                          <a:cs typeface="Times New Roman"/>
                        </a:rPr>
                        <a:t>Missouri State University</a:t>
                      </a:r>
                    </a:p>
                  </a:txBody>
                  <a:tcPr marL="12700" marR="12700" marT="12700" marB="0" anchor="ctr">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Times New Roman"/>
                          <a:cs typeface="Times New Roman"/>
                        </a:rPr>
                        <a:t>Montana State University</a:t>
                      </a:r>
                    </a:p>
                  </a:txBody>
                  <a:tcPr marL="12700" marR="12700" marT="12700" marB="0" anchor="ctr">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Times New Roman"/>
                          <a:cs typeface="Times New Roman"/>
                        </a:rPr>
                        <a:t>Mechanical Turk</a:t>
                      </a:r>
                    </a:p>
                  </a:txBody>
                  <a:tcPr marL="12700" marR="12700" marT="12700" marB="0" anchor="ctr">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Times New Roman"/>
                          <a:cs typeface="Times New Roman"/>
                        </a:rPr>
                        <a:t>Mechanical Turk 2</a:t>
                      </a:r>
                    </a:p>
                  </a:txBody>
                  <a:tcPr marL="12700" marR="12700" marT="12700" marB="0" anchor="ctr">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ctr"/>
                      <a:r>
                        <a:rPr lang="en-US" sz="2800" b="1" i="0" u="none" strike="noStrike" dirty="0">
                          <a:solidFill>
                            <a:srgbClr val="000000"/>
                          </a:solidFill>
                          <a:effectLst/>
                          <a:latin typeface="Times New Roman"/>
                          <a:cs typeface="Times New Roman"/>
                        </a:rPr>
                        <a:t>Total</a:t>
                      </a:r>
                    </a:p>
                  </a:txBody>
                  <a:tcPr marL="12700" marR="12700" marT="12700" marB="0" anchor="ctr">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577022">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hr-HR" sz="2800" b="0" i="0" u="none" strike="noStrike">
                          <a:solidFill>
                            <a:srgbClr val="000000"/>
                          </a:solidFill>
                          <a:effectLst/>
                          <a:latin typeface="Times New Roman"/>
                          <a:cs typeface="Times New Roman"/>
                        </a:rPr>
                        <a:t>6.28 (3.30)</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is-IS" sz="2800" b="0" i="0" u="none" strike="noStrike">
                          <a:solidFill>
                            <a:srgbClr val="000000"/>
                          </a:solidFill>
                          <a:effectLst/>
                          <a:latin typeface="Times New Roman"/>
                          <a:cs typeface="Times New Roman"/>
                        </a:rPr>
                        <a:t>8.05 (4.15)</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is-IS" sz="2800" b="0" i="0" u="none" strike="noStrike">
                          <a:solidFill>
                            <a:srgbClr val="000000"/>
                          </a:solidFill>
                          <a:effectLst/>
                          <a:latin typeface="Times New Roman"/>
                          <a:cs typeface="Times New Roman"/>
                        </a:rPr>
                        <a:t>7.78 (3.40)</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hr-HR" sz="2800" b="0" i="0" u="none" strike="noStrike" dirty="0">
                          <a:solidFill>
                            <a:srgbClr val="000000"/>
                          </a:solidFill>
                          <a:effectLst/>
                          <a:latin typeface="Times New Roman"/>
                          <a:cs typeface="Times New Roman"/>
                        </a:rPr>
                        <a:t>8.70 (3.89)</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is-IS" sz="2800" b="0" i="0" u="none" strike="noStrike">
                          <a:solidFill>
                            <a:srgbClr val="000000"/>
                          </a:solidFill>
                          <a:effectLst/>
                          <a:latin typeface="Times New Roman"/>
                          <a:cs typeface="Times New Roman"/>
                        </a:rPr>
                        <a:t>6.98 (1.42)</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is-IS" sz="2800" b="0" i="0" u="none" strike="noStrike">
                          <a:solidFill>
                            <a:srgbClr val="000000"/>
                          </a:solidFill>
                          <a:effectLst/>
                          <a:latin typeface="Times New Roman"/>
                          <a:cs typeface="Times New Roman"/>
                        </a:rPr>
                        <a:t>7.24 (2.92)</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r>
              <a:tr h="747006">
                <a:tc>
                  <a:txBody>
                    <a:bodyPr/>
                    <a:lstStyle/>
                    <a:p>
                      <a:pPr algn="l" fontAlgn="b"/>
                      <a:r>
                        <a:rPr lang="en-US" sz="2800" b="0" i="0" u="none" strike="noStrike" dirty="0">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9.14 (5.67)</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9.73 (4.47)</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10.15 (4.68)</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10.68 (5.49)</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8.35 (1.79)</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9.04 (3.79)</a:t>
                      </a:r>
                    </a:p>
                  </a:txBody>
                  <a:tcPr marL="12700" marR="12700" marT="12700" marB="0" anchor="b">
                    <a:lnL>
                      <a:noFill/>
                    </a:lnL>
                    <a:lnR>
                      <a:noFill/>
                    </a:lnR>
                    <a:lnT>
                      <a:noFill/>
                    </a:lnT>
                    <a:lnB>
                      <a:noFill/>
                    </a:lnB>
                  </a:tcPr>
                </a:tc>
              </a:tr>
              <a:tr h="747006">
                <a:tc>
                  <a:txBody>
                    <a:bodyPr/>
                    <a:lstStyle/>
                    <a:p>
                      <a:pPr algn="l" fontAlgn="b"/>
                      <a:r>
                        <a:rPr lang="en-US" sz="2800" b="0" i="0" u="none" strike="noStrike" dirty="0">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ctr" fontAlgn="b"/>
                      <a:r>
                        <a:rPr lang="hr-HR" sz="2800" b="0" i="0" u="none" strike="noStrike" dirty="0">
                          <a:solidFill>
                            <a:srgbClr val="000000"/>
                          </a:solidFill>
                          <a:effectLst/>
                          <a:latin typeface="Times New Roman"/>
                          <a:cs typeface="Times New Roman"/>
                        </a:rPr>
                        <a:t>7.86 (4.00)</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10.28 (6.20)</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8.01 (3.82)</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7.44 (2.82)</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7.63 (1.68)</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7.80 (2.95)</a:t>
                      </a:r>
                    </a:p>
                  </a:txBody>
                  <a:tcPr marL="12700" marR="12700" marT="12700" marB="0" anchor="b">
                    <a:lnL>
                      <a:noFill/>
                    </a:lnL>
                    <a:lnR>
                      <a:noFill/>
                    </a:lnR>
                    <a:lnT>
                      <a:noFill/>
                    </a:lnT>
                    <a:lnB>
                      <a:noFill/>
                    </a:lnB>
                  </a:tcPr>
                </a:tc>
              </a:tr>
              <a:tr h="555383">
                <a:tc>
                  <a:txBody>
                    <a:bodyPr/>
                    <a:lstStyle/>
                    <a:p>
                      <a:pPr algn="l" fontAlgn="b"/>
                      <a:r>
                        <a:rPr lang="en-US" sz="2800" b="0" i="0" u="none" strike="noStrike" dirty="0">
                          <a:solidFill>
                            <a:srgbClr val="000000"/>
                          </a:solidFill>
                          <a:effectLst/>
                          <a:latin typeface="Times New Roman"/>
                          <a:cs typeface="Times New Roman"/>
                        </a:rPr>
                        <a:t>Other</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6.17 (3.41)</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9.95 (4.72)</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7.63 (2.66)</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7.71 (2.28)</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7.39 (1.91)</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7.29 (2.77)</a:t>
                      </a:r>
                    </a:p>
                  </a:txBody>
                  <a:tcPr marL="12700" marR="12700" marT="12700" marB="0" anchor="b">
                    <a:lnL>
                      <a:noFill/>
                    </a:lnL>
                    <a:lnR>
                      <a:noFill/>
                    </a:lnR>
                    <a:lnT>
                      <a:noFill/>
                    </a:lnT>
                    <a:lnB>
                      <a:noFill/>
                    </a:lnB>
                  </a:tcPr>
                </a:tc>
              </a:tr>
              <a:tr h="555383">
                <a:tc>
                  <a:txBody>
                    <a:bodyPr/>
                    <a:lstStyle/>
                    <a:p>
                      <a:pPr algn="l" fontAlgn="b"/>
                      <a:r>
                        <a:rPr lang="en-US" sz="2800" b="0" i="0" u="none" strike="noStrike" dirty="0" smtClean="0">
                          <a:solidFill>
                            <a:srgbClr val="000000"/>
                          </a:solidFill>
                          <a:effectLst/>
                          <a:latin typeface="Times New Roman"/>
                          <a:cs typeface="Times New Roman"/>
                        </a:rPr>
                        <a:t>Total</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8.22 (5.11)</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9.41 (4.58)</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9.28 (4.40)</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9.84 (5.02)</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8.06 (1.80)</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8.96 (4.18)</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r>
            </a:tbl>
          </a:graphicData>
        </a:graphic>
      </p:graphicFrame>
      <p:sp>
        <p:nvSpPr>
          <p:cNvPr id="9" name="TextBox 8"/>
          <p:cNvSpPr txBox="1"/>
          <p:nvPr/>
        </p:nvSpPr>
        <p:spPr>
          <a:xfrm>
            <a:off x="2133600" y="15240000"/>
            <a:ext cx="12954000" cy="3428631"/>
          </a:xfrm>
          <a:prstGeom prst="rect">
            <a:avLst/>
          </a:prstGeom>
          <a:noFill/>
        </p:spPr>
        <p:txBody>
          <a:bodyPr wrap="square" rtlCol="0">
            <a:spAutoFit/>
          </a:bodyPr>
          <a:lstStyle/>
          <a:p>
            <a:pPr lvl="0"/>
            <a:r>
              <a:rPr lang="en-US" sz="3200" b="1" i="1"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Stimuli</a:t>
            </a:r>
          </a:p>
          <a:p>
            <a:pPr marL="457200" lvl="0" indent="-457200">
              <a:buFont typeface="Arial"/>
              <a:buChar char="•"/>
            </a:pPr>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3,722 concepts taken from Nelson et al. norms, Semantic Priming Project, and matched to other semantic feature production norms</a:t>
            </a:r>
          </a:p>
          <a:p>
            <a:pPr marL="457200" indent="-457200">
              <a:buFont typeface="Arial"/>
              <a:buChar char="•"/>
            </a:pPr>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67.57% nouns, 17.65 adjectives, 12.06 verbs, 2.71 other types</a:t>
            </a:r>
          </a:p>
          <a:p>
            <a:pPr>
              <a:lnSpc>
                <a:spcPct val="140000"/>
              </a:lnSpc>
            </a:pPr>
            <a:r>
              <a:rPr lang="en-US" sz="3200" dirty="0" smtClean="0">
                <a:solidFill>
                  <a:schemeClr val="tx1"/>
                </a:solidFill>
                <a:latin typeface="Times New Roman"/>
                <a:ea typeface="MS PGothic" panose="020B0600070205080204" pitchFamily="34" charset="-128"/>
                <a:cs typeface="Times New Roman"/>
                <a:sym typeface="Times New Roman Bold" panose="02020803070505020304" pitchFamily="18" charset="0"/>
              </a:rPr>
              <a:t>Average </a:t>
            </a:r>
            <a:r>
              <a:rPr lang="en-US" sz="3200" dirty="0">
                <a:solidFill>
                  <a:schemeClr val="tx1"/>
                </a:solidFill>
                <a:latin typeface="Times New Roman"/>
                <a:ea typeface="MS PGothic" panose="020B0600070205080204" pitchFamily="34" charset="-128"/>
                <a:cs typeface="Times New Roman"/>
                <a:sym typeface="Times New Roman Bold" panose="02020803070505020304" pitchFamily="18" charset="0"/>
              </a:rPr>
              <a:t>numbers of features for each type of concept and data location.</a:t>
            </a:r>
          </a:p>
          <a:p>
            <a:endParaRPr lang="en-US" sz="3200" dirty="0">
              <a:solidFill>
                <a:prstClr val="black"/>
              </a:solidFill>
              <a:latin typeface="Times New Roman"/>
              <a:ea typeface="MS PGothic" panose="020B0600070205080204" pitchFamily="34" charset="-128"/>
              <a:cs typeface="Times New Roman"/>
              <a:sym typeface="Times New Roman Bold" panose="02020803070505020304" pitchFamily="18" charset="0"/>
            </a:endParaRP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584119076"/>
              </p:ext>
            </p:extLst>
          </p:nvPr>
        </p:nvGraphicFramePr>
        <p:xfrm>
          <a:off x="15849600" y="7312661"/>
          <a:ext cx="12344400" cy="7470139"/>
        </p:xfrm>
        <a:graphic>
          <a:graphicData uri="http://schemas.openxmlformats.org/drawingml/2006/table">
            <a:tbl>
              <a:tblPr/>
              <a:tblGrid>
                <a:gridCol w="2057400"/>
                <a:gridCol w="2057400"/>
                <a:gridCol w="2057400"/>
                <a:gridCol w="1600200"/>
                <a:gridCol w="2514600"/>
                <a:gridCol w="2057400"/>
              </a:tblGrid>
              <a:tr h="357716">
                <a:tc>
                  <a:txBody>
                    <a:bodyPr/>
                    <a:lstStyle/>
                    <a:p>
                      <a:pPr algn="l" fontAlgn="b"/>
                      <a:r>
                        <a:rPr lang="en-US" sz="2800" b="1" i="0" u="none" strike="noStrike" dirty="0">
                          <a:solidFill>
                            <a:srgbClr val="000000"/>
                          </a:solidFill>
                          <a:effectLst/>
                          <a:latin typeface="Times New Roman"/>
                          <a:cs typeface="Times New Roman"/>
                        </a:rPr>
                        <a:t>Cue Type</a:t>
                      </a:r>
                    </a:p>
                  </a:txBody>
                  <a:tcPr marL="12700" marR="12700" marT="12700" marB="0" anchor="b">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l" fontAlgn="b"/>
                      <a:r>
                        <a:rPr lang="en-US" sz="2800" b="1" i="0" u="none" strike="noStrike" dirty="0">
                          <a:solidFill>
                            <a:srgbClr val="000000"/>
                          </a:solidFill>
                          <a:effectLst/>
                          <a:latin typeface="Times New Roman"/>
                          <a:cs typeface="Times New Roman"/>
                        </a:rPr>
                        <a:t>Feature Type</a:t>
                      </a:r>
                    </a:p>
                  </a:txBody>
                  <a:tcPr marL="12700" marR="12700" marT="12700" marB="0" anchor="b">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b"/>
                      <a:r>
                        <a:rPr lang="en-US" sz="2800" b="1" i="0" u="none" strike="noStrike" dirty="0" smtClean="0">
                          <a:solidFill>
                            <a:srgbClr val="000000"/>
                          </a:solidFill>
                          <a:effectLst/>
                          <a:latin typeface="Times New Roman"/>
                          <a:cs typeface="Times New Roman"/>
                        </a:rPr>
                        <a:t>% Raw</a:t>
                      </a:r>
                      <a:endParaRPr lang="en-US" sz="2800" b="1"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b"/>
                      <a:r>
                        <a:rPr lang="en-US" sz="2800" b="1" i="0" u="none" strike="noStrike" dirty="0" smtClean="0">
                          <a:solidFill>
                            <a:srgbClr val="000000"/>
                          </a:solidFill>
                          <a:effectLst/>
                          <a:latin typeface="Times New Roman"/>
                          <a:cs typeface="Times New Roman"/>
                        </a:rPr>
                        <a:t>% Root</a:t>
                      </a:r>
                      <a:endParaRPr lang="en-US" sz="2800" b="1"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b"/>
                      <a:r>
                        <a:rPr lang="en-US" sz="2800" b="1" i="1" u="none" strike="noStrike" dirty="0" smtClean="0">
                          <a:solidFill>
                            <a:srgbClr val="000000"/>
                          </a:solidFill>
                          <a:effectLst/>
                          <a:latin typeface="Times New Roman"/>
                          <a:cs typeface="Times New Roman"/>
                        </a:rPr>
                        <a:t>M </a:t>
                      </a:r>
                      <a:r>
                        <a:rPr lang="en-US" sz="2800" b="1" i="0" u="none" strike="noStrike" dirty="0" err="1" smtClean="0">
                          <a:solidFill>
                            <a:srgbClr val="000000"/>
                          </a:solidFill>
                          <a:effectLst/>
                          <a:latin typeface="Times New Roman"/>
                          <a:cs typeface="Times New Roman"/>
                        </a:rPr>
                        <a:t>Freq</a:t>
                      </a:r>
                      <a:r>
                        <a:rPr lang="en-US" sz="2800" b="1" i="1" u="none" strike="noStrike" dirty="0" smtClean="0">
                          <a:solidFill>
                            <a:srgbClr val="000000"/>
                          </a:solidFill>
                          <a:effectLst/>
                          <a:latin typeface="Times New Roman"/>
                          <a:cs typeface="Times New Roman"/>
                        </a:rPr>
                        <a:t> </a:t>
                      </a:r>
                      <a:r>
                        <a:rPr lang="en-US" sz="2800" b="1" i="0" u="none" strike="noStrike" dirty="0" smtClean="0">
                          <a:solidFill>
                            <a:srgbClr val="000000"/>
                          </a:solidFill>
                          <a:effectLst/>
                          <a:latin typeface="Times New Roman"/>
                          <a:cs typeface="Times New Roman"/>
                        </a:rPr>
                        <a:t>Raw</a:t>
                      </a:r>
                      <a:endParaRPr lang="en-US" sz="2800" b="1"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fontAlgn="b"/>
                      <a:r>
                        <a:rPr lang="en-US" sz="2800" b="1" i="1" u="none" strike="noStrike" dirty="0" smtClean="0">
                          <a:solidFill>
                            <a:srgbClr val="000000"/>
                          </a:solidFill>
                          <a:effectLst/>
                          <a:latin typeface="Times New Roman"/>
                          <a:cs typeface="Times New Roman"/>
                        </a:rPr>
                        <a:t>M </a:t>
                      </a:r>
                      <a:r>
                        <a:rPr lang="en-US" sz="2800" b="1" i="0" u="none" strike="noStrike" dirty="0" err="1" smtClean="0">
                          <a:solidFill>
                            <a:srgbClr val="000000"/>
                          </a:solidFill>
                          <a:effectLst/>
                          <a:latin typeface="Times New Roman"/>
                          <a:cs typeface="Times New Roman"/>
                        </a:rPr>
                        <a:t>Freq</a:t>
                      </a:r>
                      <a:r>
                        <a:rPr lang="en-US" sz="2800" b="1" i="0" u="none" strike="noStrike" dirty="0" smtClean="0">
                          <a:solidFill>
                            <a:srgbClr val="000000"/>
                          </a:solidFill>
                          <a:effectLst/>
                          <a:latin typeface="Times New Roman"/>
                          <a:cs typeface="Times New Roman"/>
                        </a:rPr>
                        <a:t> Root</a:t>
                      </a:r>
                      <a:endParaRPr lang="en-US" sz="2800" b="1"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57716">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hr-HR" sz="2800" b="0" i="0" u="none" strike="noStrike" dirty="0">
                          <a:solidFill>
                            <a:srgbClr val="000000"/>
                          </a:solidFill>
                          <a:effectLst/>
                          <a:latin typeface="Times New Roman"/>
                          <a:cs typeface="Times New Roman"/>
                        </a:rPr>
                        <a:t>38.57</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fi-FI" sz="2800" b="0" i="0" u="none" strike="noStrike" dirty="0">
                          <a:solidFill>
                            <a:srgbClr val="000000"/>
                          </a:solidFill>
                          <a:effectLst/>
                          <a:latin typeface="Times New Roman"/>
                          <a:cs typeface="Times New Roman"/>
                        </a:rPr>
                        <a:t>29.87</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is-IS" sz="2800" b="0" i="0" u="none" strike="noStrike">
                          <a:solidFill>
                            <a:srgbClr val="000000"/>
                          </a:solidFill>
                          <a:effectLst/>
                          <a:latin typeface="Times New Roman"/>
                          <a:cs typeface="Times New Roman"/>
                        </a:rPr>
                        <a:t>10.06 (9.95)</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c>
                  <a:txBody>
                    <a:bodyPr/>
                    <a:lstStyle/>
                    <a:p>
                      <a:pPr algn="ctr" fontAlgn="b"/>
                      <a:r>
                        <a:rPr lang="is-IS" sz="2800" b="0" i="0" u="none" strike="noStrike" dirty="0">
                          <a:solidFill>
                            <a:srgbClr val="000000"/>
                          </a:solidFill>
                          <a:effectLst/>
                          <a:latin typeface="Times New Roman"/>
                          <a:cs typeface="Times New Roman"/>
                        </a:rPr>
                        <a:t>15.87 (12.76)</a:t>
                      </a:r>
                    </a:p>
                  </a:txBody>
                  <a:tcPr marL="12700" marR="12700" marT="12700" marB="0" anchor="b">
                    <a:lnL>
                      <a:noFill/>
                    </a:lnL>
                    <a:lnR>
                      <a:noFill/>
                    </a:lnR>
                    <a:lnT w="28575" cap="flat" cmpd="sng" algn="ctr">
                      <a:solidFill>
                        <a:prstClr val="black"/>
                      </a:solidFill>
                      <a:prstDash val="solid"/>
                      <a:round/>
                      <a:headEnd type="none" w="med" len="med"/>
                      <a:tailEnd type="none" w="med" len="med"/>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ctr" fontAlgn="b"/>
                      <a:r>
                        <a:rPr lang="uk-UA" sz="2800" b="0" i="0" u="none" strike="noStrike">
                          <a:solidFill>
                            <a:srgbClr val="000000"/>
                          </a:solidFill>
                          <a:effectLst/>
                          <a:latin typeface="Times New Roman"/>
                          <a:cs typeface="Times New Roman"/>
                        </a:rPr>
                        <a:t>39.46</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46.70</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7.95 (10.39)</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16.45 (14.33)</a:t>
                      </a:r>
                    </a:p>
                  </a:txBody>
                  <a:tcPr marL="12700" marR="12700" marT="12700" marB="0" anchor="b">
                    <a:lnL>
                      <a:noFill/>
                    </a:lnL>
                    <a:lnR>
                      <a:noFill/>
                    </a:lnR>
                    <a:lnT>
                      <a:noFill/>
                    </a:lnT>
                    <a:lnB>
                      <a:noFill/>
                    </a:lnB>
                  </a:tcPr>
                </a:tc>
              </a:tr>
              <a:tr h="184860">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17.59</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20.62</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4.63 (5.58)</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13.58 (8.01)</a:t>
                      </a:r>
                    </a:p>
                  </a:txBody>
                  <a:tcPr marL="12700" marR="12700" marT="12700" marB="0" anchor="b">
                    <a:lnL>
                      <a:noFill/>
                    </a:lnL>
                    <a:lnR>
                      <a:noFill/>
                    </a:lnR>
                    <a:lnT>
                      <a:noFill/>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Other</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4.37</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2.82</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7.43 (7.16)</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14.58 (11.43)</a:t>
                      </a:r>
                    </a:p>
                  </a:txBody>
                  <a:tcPr marL="12700" marR="12700" marT="12700" marB="0" anchor="b">
                    <a:lnL>
                      <a:noFill/>
                    </a:lnL>
                    <a:lnR>
                      <a:noFill/>
                    </a:lnR>
                    <a:lnT>
                      <a:noFill/>
                    </a:lnT>
                    <a:lnB>
                      <a:noFill/>
                    </a:lnB>
                  </a:tcPr>
                </a:tc>
              </a:tr>
              <a:tr h="357716">
                <a:tc>
                  <a:txBody>
                    <a:bodyPr/>
                    <a:lstStyle/>
                    <a:p>
                      <a:pPr algn="l" fontAlgn="b"/>
                      <a:r>
                        <a:rPr lang="en-US" sz="2800" b="0" i="0" u="none" strike="noStrike">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16.81</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11.97</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8.75 (9.96)</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16.10 (13.74)</a:t>
                      </a:r>
                    </a:p>
                  </a:txBody>
                  <a:tcPr marL="12700" marR="12700" marT="12700" marB="0" anchor="b">
                    <a:lnL>
                      <a:noFill/>
                    </a:lnL>
                    <a:lnR>
                      <a:noFill/>
                    </a:lnR>
                    <a:lnT>
                      <a:noFill/>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60.97</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62.07</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9.17 (10.47)</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16.85 (14.46)</a:t>
                      </a:r>
                    </a:p>
                  </a:txBody>
                  <a:tcPr marL="12700" marR="12700" marT="12700" marB="0" anchor="b">
                    <a:lnL>
                      <a:noFill/>
                    </a:lnL>
                    <a:lnR>
                      <a:noFill/>
                    </a:lnR>
                    <a:lnT>
                      <a:noFill/>
                    </a:lnT>
                    <a:lnB>
                      <a:noFill/>
                    </a:lnB>
                  </a:tcPr>
                </a:tc>
              </a:tr>
              <a:tr h="184860">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20.31</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24.31</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4.58 (5.67)</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13.21 (9.77)</a:t>
                      </a:r>
                    </a:p>
                  </a:txBody>
                  <a:tcPr marL="12700" marR="12700" marT="12700" marB="0" anchor="b">
                    <a:lnL>
                      <a:noFill/>
                    </a:lnL>
                    <a:lnR>
                      <a:noFill/>
                    </a:lnR>
                    <a:lnT>
                      <a:noFill/>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Other</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1.91</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1.66</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8.20 (8.11)</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15.33 (11.62)</a:t>
                      </a:r>
                    </a:p>
                  </a:txBody>
                  <a:tcPr marL="12700" marR="12700" marT="12700" marB="0" anchor="b">
                    <a:lnL>
                      <a:noFill/>
                    </a:lnL>
                    <a:lnR>
                      <a:noFill/>
                    </a:lnR>
                    <a:lnT>
                      <a:noFill/>
                    </a:lnT>
                    <a:lnB>
                      <a:noFill/>
                    </a:lnB>
                  </a:tcPr>
                </a:tc>
              </a:tr>
              <a:tr h="357716">
                <a:tc>
                  <a:txBody>
                    <a:bodyPr/>
                    <a:lstStyle/>
                    <a:p>
                      <a:pPr algn="l" fontAlgn="b"/>
                      <a:r>
                        <a:rPr lang="en-US" sz="2800" b="0" i="0" u="none" strike="noStrike">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19.18</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20.34</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10.70 (11.02)</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15.19 (12.80)</a:t>
                      </a:r>
                    </a:p>
                  </a:txBody>
                  <a:tcPr marL="12700" marR="12700" marT="12700" marB="0" anchor="b">
                    <a:lnL>
                      <a:noFill/>
                    </a:lnL>
                    <a:lnR>
                      <a:noFill/>
                    </a:lnR>
                    <a:lnT>
                      <a:noFill/>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42.45</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37.32</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10.75 (13.62)</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14.90 (13.48)</a:t>
                      </a:r>
                    </a:p>
                  </a:txBody>
                  <a:tcPr marL="12700" marR="12700" marT="12700" marB="0" anchor="b">
                    <a:lnL>
                      <a:noFill/>
                    </a:lnL>
                    <a:lnR>
                      <a:noFill/>
                    </a:lnR>
                    <a:lnT>
                      <a:noFill/>
                    </a:lnT>
                    <a:lnB>
                      <a:noFill/>
                    </a:lnB>
                  </a:tcPr>
                </a:tc>
              </a:tr>
              <a:tr h="184860">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dirty="0">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19.92</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24.11</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4.06 (4.58)</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10.59 (7.95)</a:t>
                      </a:r>
                    </a:p>
                  </a:txBody>
                  <a:tcPr marL="12700" marR="12700" marT="12700" marB="0" anchor="b">
                    <a:lnL>
                      <a:noFill/>
                    </a:lnL>
                    <a:lnR>
                      <a:noFill/>
                    </a:lnR>
                    <a:lnT>
                      <a:noFill/>
                    </a:lnT>
                    <a:lnB>
                      <a:noFill/>
                    </a:lnB>
                  </a:tcPr>
                </a:tc>
              </a:tr>
              <a:tr h="357716">
                <a:tc>
                  <a:txBody>
                    <a:bodyPr/>
                    <a:lstStyle/>
                    <a:p>
                      <a:pPr algn="l" fontAlgn="b"/>
                      <a:r>
                        <a:rPr lang="en-US" sz="2800" b="0" i="0" u="none" strike="noStrike">
                          <a:solidFill>
                            <a:srgbClr val="000000"/>
                          </a:solidFill>
                          <a:effectLst/>
                          <a:latin typeface="Times New Roman"/>
                          <a:cs typeface="Times New Roman"/>
                        </a:rPr>
                        <a:t>Other</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Other</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18.45</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18.24</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13.43 (11.35)</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15.30 (13.44)</a:t>
                      </a:r>
                    </a:p>
                  </a:txBody>
                  <a:tcPr marL="12700" marR="12700" marT="12700" marB="0" anchor="b">
                    <a:lnL>
                      <a:noFill/>
                    </a:lnL>
                    <a:lnR>
                      <a:noFill/>
                    </a:lnR>
                    <a:lnT>
                      <a:noFill/>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14.90</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12.14</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7.45 (8.48)</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17.02 (12.87)</a:t>
                      </a:r>
                    </a:p>
                  </a:txBody>
                  <a:tcPr marL="12700" marR="12700" marT="12700" marB="0" anchor="b">
                    <a:lnL>
                      <a:noFill/>
                    </a:lnL>
                    <a:lnR>
                      <a:noFill/>
                    </a:lnR>
                    <a:lnT>
                      <a:noFill/>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43.01</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42.84</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7.86 (9.55)</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21.72 (18.89)</a:t>
                      </a:r>
                    </a:p>
                  </a:txBody>
                  <a:tcPr marL="12700" marR="12700" marT="12700" marB="0" anchor="b">
                    <a:lnL>
                      <a:noFill/>
                    </a:lnL>
                    <a:lnR>
                      <a:noFill/>
                    </a:lnR>
                    <a:lnT>
                      <a:noFill/>
                    </a:lnT>
                    <a:lnB>
                      <a:noFill/>
                    </a:lnB>
                  </a:tcPr>
                </a:tc>
              </a:tr>
              <a:tr h="357716">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36.78</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41.01</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6.33 (8.20)</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16.88 (11.35)</a:t>
                      </a:r>
                    </a:p>
                  </a:txBody>
                  <a:tcPr marL="12700" marR="12700" marT="12700" marB="0" anchor="b">
                    <a:lnL>
                      <a:noFill/>
                    </a:lnL>
                    <a:lnR>
                      <a:noFill/>
                    </a:lnR>
                    <a:lnT>
                      <a:noFill/>
                    </a:lnT>
                    <a:lnB>
                      <a:noFill/>
                    </a:lnB>
                  </a:tcPr>
                </a:tc>
              </a:tr>
              <a:tr h="357716">
                <a:tc>
                  <a:txBody>
                    <a:bodyPr/>
                    <a:lstStyle/>
                    <a:p>
                      <a:pPr algn="l" fontAlgn="b"/>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Times New Roman"/>
                          <a:cs typeface="Times New Roman"/>
                        </a:rPr>
                        <a:t>Other</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5.31</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4.02</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8.29 (7.79)</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15.90 (13.00)</a:t>
                      </a:r>
                    </a:p>
                  </a:txBody>
                  <a:tcPr marL="12700" marR="12700" marT="12700" marB="0" anchor="b">
                    <a:lnL>
                      <a:noFill/>
                    </a:lnL>
                    <a:lnR>
                      <a:noFill/>
                    </a:lnR>
                    <a:lnT>
                      <a:noFill/>
                    </a:lnT>
                    <a:lnB w="28575" cap="flat" cmpd="sng" algn="ctr">
                      <a:solidFill>
                        <a:prstClr val="black"/>
                      </a:solidFill>
                      <a:prstDash val="solid"/>
                      <a:round/>
                      <a:headEnd type="none" w="med" len="med"/>
                      <a:tailEnd type="none" w="med" len="med"/>
                    </a:lnB>
                  </a:tcPr>
                </a:tc>
              </a:tr>
            </a:tbl>
          </a:graphicData>
        </a:graphic>
      </p:graphicFrame>
      <p:sp>
        <p:nvSpPr>
          <p:cNvPr id="85" name="TextBox 84"/>
          <p:cNvSpPr txBox="1"/>
          <p:nvPr/>
        </p:nvSpPr>
        <p:spPr>
          <a:xfrm>
            <a:off x="15697200" y="6096000"/>
            <a:ext cx="12496800" cy="1261884"/>
          </a:xfrm>
          <a:prstGeom prst="rect">
            <a:avLst/>
          </a:prstGeom>
          <a:noFill/>
        </p:spPr>
        <p:txBody>
          <a:bodyPr wrap="square" rtlCol="0">
            <a:spAutoFit/>
          </a:bodyPr>
          <a:lstStyle/>
          <a:p>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Concept and feature parts of speech, percentages, and average response frequency</a:t>
            </a:r>
            <a:endParaRPr lang="en-US" sz="3200" dirty="0">
              <a:solidFill>
                <a:prstClr val="black"/>
              </a:solidFill>
              <a:latin typeface="Times New Roman"/>
              <a:ea typeface="MS PGothic" panose="020B0600070205080204" pitchFamily="34" charset="-128"/>
              <a:cs typeface="Times New Roman"/>
              <a:sym typeface="Times New Roman Bold" panose="02020803070505020304" pitchFamily="18" charset="0"/>
            </a:endParaRPr>
          </a:p>
          <a:p>
            <a:endParaRPr lang="en-US" dirty="0"/>
          </a:p>
        </p:txBody>
      </p:sp>
      <p:sp>
        <p:nvSpPr>
          <p:cNvPr id="86" name="TextBox 85"/>
          <p:cNvSpPr txBox="1"/>
          <p:nvPr/>
        </p:nvSpPr>
        <p:spPr>
          <a:xfrm>
            <a:off x="15849600" y="15232559"/>
            <a:ext cx="12496800" cy="769441"/>
          </a:xfrm>
          <a:prstGeom prst="rect">
            <a:avLst/>
          </a:prstGeom>
          <a:noFill/>
        </p:spPr>
        <p:txBody>
          <a:bodyPr wrap="square" rtlCol="0">
            <a:spAutoFit/>
          </a:bodyPr>
          <a:lstStyle/>
          <a:p>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Tag examples and percent by cue</a:t>
            </a:r>
            <a:endParaRPr lang="en-US" sz="3200" dirty="0">
              <a:solidFill>
                <a:prstClr val="black"/>
              </a:solidFill>
              <a:latin typeface="Times New Roman"/>
              <a:ea typeface="MS PGothic" panose="020B0600070205080204" pitchFamily="34" charset="-128"/>
              <a:cs typeface="Times New Roman"/>
              <a:sym typeface="Times New Roman Bold" panose="02020803070505020304" pitchFamily="18" charset="0"/>
            </a:endParaRP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0621958"/>
              </p:ext>
            </p:extLst>
          </p:nvPr>
        </p:nvGraphicFramePr>
        <p:xfrm>
          <a:off x="15849600" y="16230600"/>
          <a:ext cx="12344400" cy="5712459"/>
        </p:xfrm>
        <a:graphic>
          <a:graphicData uri="http://schemas.openxmlformats.org/drawingml/2006/table">
            <a:tbl>
              <a:tblPr/>
              <a:tblGrid>
                <a:gridCol w="3691783"/>
                <a:gridCol w="6152972"/>
                <a:gridCol w="2499645"/>
              </a:tblGrid>
              <a:tr h="328246">
                <a:tc>
                  <a:txBody>
                    <a:bodyPr/>
                    <a:lstStyle/>
                    <a:p>
                      <a:pPr algn="l" fontAlgn="b"/>
                      <a:r>
                        <a:rPr lang="en-US" sz="2800" b="1" i="0" u="none" strike="noStrike" dirty="0">
                          <a:solidFill>
                            <a:srgbClr val="000000"/>
                          </a:solidFill>
                          <a:effectLst/>
                          <a:latin typeface="Times New Roman"/>
                          <a:cs typeface="Times New Roman"/>
                        </a:rPr>
                        <a:t>Affix Tag</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l" fontAlgn="b"/>
                      <a:r>
                        <a:rPr lang="en-US" sz="2800" b="1" i="0" u="none" strike="noStrike" dirty="0">
                          <a:solidFill>
                            <a:srgbClr val="000000"/>
                          </a:solidFill>
                          <a:effectLst/>
                          <a:latin typeface="Times New Roman"/>
                          <a:cs typeface="Times New Roman"/>
                        </a:rPr>
                        <a:t>Example</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Times New Roman"/>
                          <a:cs typeface="Times New Roman"/>
                        </a:rPr>
                        <a:t>Percent</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28246">
                <a:tc>
                  <a:txBody>
                    <a:bodyPr/>
                    <a:lstStyle/>
                    <a:p>
                      <a:pPr algn="l" fontAlgn="b"/>
                      <a:r>
                        <a:rPr lang="en-US" sz="2800" b="0" i="0" u="none" strike="noStrike" dirty="0">
                          <a:solidFill>
                            <a:srgbClr val="000000"/>
                          </a:solidFill>
                          <a:effectLst/>
                          <a:latin typeface="Times New Roman"/>
                          <a:cs typeface="Times New Roman"/>
                        </a:rPr>
                        <a:t>Actions/Processes</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l" fontAlgn="b"/>
                      <a:r>
                        <a:rPr lang="en-US" sz="2800" b="0" i="0" u="none" strike="noStrike" dirty="0">
                          <a:solidFill>
                            <a:srgbClr val="000000"/>
                          </a:solidFill>
                          <a:effectLst/>
                          <a:latin typeface="Times New Roman"/>
                          <a:cs typeface="Times New Roman"/>
                        </a:rPr>
                        <a:t>ion, </a:t>
                      </a:r>
                      <a:r>
                        <a:rPr lang="en-US" sz="2800" b="0" i="0" u="none" strike="noStrike" dirty="0" err="1">
                          <a:solidFill>
                            <a:srgbClr val="000000"/>
                          </a:solidFill>
                          <a:effectLst/>
                          <a:latin typeface="Times New Roman"/>
                          <a:cs typeface="Times New Roman"/>
                        </a:rPr>
                        <a:t>ment</a:t>
                      </a:r>
                      <a:r>
                        <a:rPr lang="en-US" sz="2800" b="0" i="0" u="none" strike="noStrike" dirty="0">
                          <a:solidFill>
                            <a:srgbClr val="000000"/>
                          </a:solidFill>
                          <a:effectLst/>
                          <a:latin typeface="Times New Roman"/>
                          <a:cs typeface="Times New Roman"/>
                        </a:rPr>
                        <a:t>, </a:t>
                      </a:r>
                      <a:r>
                        <a:rPr lang="en-US" sz="2800" b="0" i="0" u="none" strike="noStrike" dirty="0" err="1">
                          <a:solidFill>
                            <a:srgbClr val="000000"/>
                          </a:solidFill>
                          <a:effectLst/>
                          <a:latin typeface="Times New Roman"/>
                          <a:cs typeface="Times New Roman"/>
                        </a:rPr>
                        <a:t>ble</a:t>
                      </a:r>
                      <a:r>
                        <a:rPr lang="en-US" sz="2800" b="0" i="0" u="none" strike="noStrike" dirty="0">
                          <a:solidFill>
                            <a:srgbClr val="000000"/>
                          </a:solidFill>
                          <a:effectLst/>
                          <a:latin typeface="Times New Roman"/>
                          <a:cs typeface="Times New Roman"/>
                        </a:rPr>
                        <a:t>, ate, </a:t>
                      </a:r>
                      <a:r>
                        <a:rPr lang="en-US" sz="2800" b="0" i="0" u="none" strike="noStrike" dirty="0" err="1">
                          <a:solidFill>
                            <a:srgbClr val="000000"/>
                          </a:solidFill>
                          <a:effectLst/>
                          <a:latin typeface="Times New Roman"/>
                          <a:cs typeface="Times New Roman"/>
                        </a:rPr>
                        <a:t>ize</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nb-NO" sz="2800" b="0" i="0" u="none" strike="noStrike" dirty="0">
                          <a:solidFill>
                            <a:srgbClr val="000000"/>
                          </a:solidFill>
                          <a:effectLst/>
                          <a:latin typeface="Times New Roman"/>
                          <a:cs typeface="Times New Roman"/>
                        </a:rPr>
                        <a:t>7.59</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r>
              <a:tr h="328246">
                <a:tc>
                  <a:txBody>
                    <a:bodyPr/>
                    <a:lstStyle/>
                    <a:p>
                      <a:pPr algn="l" fontAlgn="b"/>
                      <a:r>
                        <a:rPr lang="en-US" sz="2800" b="0" i="0" u="none" strike="noStrike">
                          <a:solidFill>
                            <a:srgbClr val="000000"/>
                          </a:solidFill>
                          <a:effectLst/>
                          <a:latin typeface="Times New Roman"/>
                          <a:cs typeface="Times New Roman"/>
                        </a:rPr>
                        <a:t>Characteristic</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y, ous, nt, ful, ive, wise, nce, ish</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18.15</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Location</a:t>
                      </a:r>
                    </a:p>
                  </a:txBody>
                  <a:tcPr marL="12700" marR="12700" marT="12700" marB="0" anchor="b">
                    <a:lnL>
                      <a:noFill/>
                    </a:lnL>
                    <a:lnR>
                      <a:noFill/>
                    </a:lnR>
                    <a:lnT>
                      <a:noFill/>
                    </a:lnT>
                    <a:lnB>
                      <a:noFill/>
                    </a:lnB>
                  </a:tcPr>
                </a:tc>
                <a:tc>
                  <a:txBody>
                    <a:bodyPr/>
                    <a:lstStyle/>
                    <a:p>
                      <a:pPr algn="l" fontAlgn="b"/>
                      <a:r>
                        <a:rPr lang="en-US" sz="2800" b="0" i="0" u="none" strike="noStrike" dirty="0">
                          <a:solidFill>
                            <a:srgbClr val="000000"/>
                          </a:solidFill>
                          <a:effectLst/>
                          <a:latin typeface="Times New Roman"/>
                          <a:cs typeface="Times New Roman"/>
                        </a:rPr>
                        <a:t>under, sub, mid, inter</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0.35</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Magnitude</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er, est, over, super, extra</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1.24</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Not</a:t>
                      </a:r>
                    </a:p>
                  </a:txBody>
                  <a:tcPr marL="12700" marR="12700" marT="12700" marB="0" anchor="b">
                    <a:lnL>
                      <a:noFill/>
                    </a:lnL>
                    <a:lnR>
                      <a:noFill/>
                    </a:lnR>
                    <a:lnT>
                      <a:noFill/>
                    </a:lnT>
                    <a:lnB>
                      <a:noFill/>
                    </a:lnB>
                  </a:tcPr>
                </a:tc>
                <a:tc>
                  <a:txBody>
                    <a:bodyPr/>
                    <a:lstStyle/>
                    <a:p>
                      <a:pPr algn="l" fontAlgn="b"/>
                      <a:r>
                        <a:rPr lang="en-US" sz="2800" b="0" i="0" u="none" strike="noStrike" dirty="0">
                          <a:solidFill>
                            <a:srgbClr val="000000"/>
                          </a:solidFill>
                          <a:effectLst/>
                          <a:latin typeface="Times New Roman"/>
                          <a:cs typeface="Times New Roman"/>
                        </a:rPr>
                        <a:t>less, dis, un, non, in, </a:t>
                      </a:r>
                      <a:r>
                        <a:rPr lang="en-US" sz="2800" b="0" i="0" u="none" strike="noStrike" dirty="0" err="1">
                          <a:solidFill>
                            <a:srgbClr val="000000"/>
                          </a:solidFill>
                          <a:effectLst/>
                          <a:latin typeface="Times New Roman"/>
                          <a:cs typeface="Times New Roman"/>
                        </a:rPr>
                        <a:t>im</a:t>
                      </a:r>
                      <a:r>
                        <a:rPr lang="en-US" sz="2800" b="0" i="0" u="none" strike="noStrike" dirty="0">
                          <a:solidFill>
                            <a:srgbClr val="000000"/>
                          </a:solidFill>
                          <a:effectLst/>
                          <a:latin typeface="Times New Roman"/>
                          <a:cs typeface="Times New Roman"/>
                        </a:rPr>
                        <a:t>, </a:t>
                      </a:r>
                      <a:r>
                        <a:rPr lang="en-US" sz="2800" b="0" i="0" u="none" strike="noStrike" dirty="0" err="1">
                          <a:solidFill>
                            <a:srgbClr val="000000"/>
                          </a:solidFill>
                          <a:effectLst/>
                          <a:latin typeface="Times New Roman"/>
                          <a:cs typeface="Times New Roman"/>
                        </a:rPr>
                        <a:t>ab</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2.57</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Number</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s, uni, bi, tri, semi</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24.71</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Opposites/Wrong</a:t>
                      </a:r>
                    </a:p>
                  </a:txBody>
                  <a:tcPr marL="12700" marR="12700" marT="12700" marB="0" anchor="b">
                    <a:lnL>
                      <a:noFill/>
                    </a:lnL>
                    <a:lnR>
                      <a:noFill/>
                    </a:lnR>
                    <a:lnT>
                      <a:noFill/>
                    </a:lnT>
                    <a:lnB>
                      <a:noFill/>
                    </a:lnB>
                  </a:tcPr>
                </a:tc>
                <a:tc>
                  <a:txBody>
                    <a:bodyPr/>
                    <a:lstStyle/>
                    <a:p>
                      <a:pPr algn="l" fontAlgn="b"/>
                      <a:r>
                        <a:rPr lang="en-US" sz="2800" b="0" i="0" u="none" strike="noStrike" dirty="0" err="1">
                          <a:solidFill>
                            <a:srgbClr val="000000"/>
                          </a:solidFill>
                          <a:effectLst/>
                          <a:latin typeface="Times New Roman"/>
                          <a:cs typeface="Times New Roman"/>
                        </a:rPr>
                        <a:t>mis</a:t>
                      </a:r>
                      <a:r>
                        <a:rPr lang="en-US" sz="2800" b="0" i="0" u="none" strike="noStrike" dirty="0">
                          <a:solidFill>
                            <a:srgbClr val="000000"/>
                          </a:solidFill>
                          <a:effectLst/>
                          <a:latin typeface="Times New Roman"/>
                          <a:cs typeface="Times New Roman"/>
                        </a:rPr>
                        <a:t>, anti, de</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0.14</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Past Tense</a:t>
                      </a:r>
                    </a:p>
                  </a:txBody>
                  <a:tcPr marL="12700" marR="12700" marT="12700" marB="0" anchor="b">
                    <a:lnL>
                      <a:noFill/>
                    </a:lnL>
                    <a:lnR>
                      <a:noFill/>
                    </a:lnR>
                    <a:lnT>
                      <a:noFill/>
                    </a:lnT>
                    <a:lnB>
                      <a:noFill/>
                    </a:lnB>
                  </a:tcPr>
                </a:tc>
                <a:tc>
                  <a:txBody>
                    <a:bodyPr/>
                    <a:lstStyle/>
                    <a:p>
                      <a:pPr algn="l" fontAlgn="b"/>
                      <a:r>
                        <a:rPr lang="en-US" sz="2800" b="0" i="0" u="none" strike="noStrike" dirty="0" err="1">
                          <a:solidFill>
                            <a:srgbClr val="000000"/>
                          </a:solidFill>
                          <a:effectLst/>
                          <a:latin typeface="Times New Roman"/>
                          <a:cs typeface="Times New Roman"/>
                        </a:rPr>
                        <a:t>ed</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7.10</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Person/Object</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er, or, men, person, ess, ist</a:t>
                      </a:r>
                    </a:p>
                  </a:txBody>
                  <a:tcPr marL="12700" marR="12700" marT="12700" marB="0" anchor="b">
                    <a:lnL>
                      <a:noFill/>
                    </a:lnL>
                    <a:lnR>
                      <a:noFill/>
                    </a:lnR>
                    <a:lnT>
                      <a:noFill/>
                    </a:lnT>
                    <a:lnB>
                      <a:noFill/>
                    </a:lnB>
                  </a:tcPr>
                </a:tc>
                <a:tc>
                  <a:txBody>
                    <a:bodyPr/>
                    <a:lstStyle/>
                    <a:p>
                      <a:pPr algn="ctr" fontAlgn="b"/>
                      <a:r>
                        <a:rPr lang="nb-NO" sz="2800" b="0" i="0" u="none" strike="noStrike" dirty="0">
                          <a:solidFill>
                            <a:srgbClr val="000000"/>
                          </a:solidFill>
                          <a:effectLst/>
                          <a:latin typeface="Times New Roman"/>
                          <a:cs typeface="Times New Roman"/>
                        </a:rPr>
                        <a:t>5.81</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Present Participle</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ing</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12.60</a:t>
                      </a:r>
                    </a:p>
                  </a:txBody>
                  <a:tcPr marL="12700" marR="12700" marT="12700" marB="0" anchor="b">
                    <a:lnL>
                      <a:noFill/>
                    </a:lnL>
                    <a:lnR>
                      <a:noFill/>
                    </a:lnR>
                    <a:lnT>
                      <a:noFill/>
                    </a:lnT>
                    <a:lnB>
                      <a:noFill/>
                    </a:lnB>
                  </a:tcPr>
                </a:tc>
              </a:tr>
              <a:tr h="328246">
                <a:tc>
                  <a:txBody>
                    <a:bodyPr/>
                    <a:lstStyle/>
                    <a:p>
                      <a:pPr algn="l" fontAlgn="b"/>
                      <a:r>
                        <a:rPr lang="en-US" sz="2800" b="0" i="0" u="none" strike="noStrike">
                          <a:solidFill>
                            <a:srgbClr val="000000"/>
                          </a:solidFill>
                          <a:effectLst/>
                          <a:latin typeface="Times New Roman"/>
                          <a:cs typeface="Times New Roman"/>
                        </a:rPr>
                        <a:t>Third Person</a:t>
                      </a:r>
                    </a:p>
                  </a:txBody>
                  <a:tcPr marL="12700" marR="12700" marT="12700" marB="0" anchor="b">
                    <a:lnL>
                      <a:noFill/>
                    </a:lnL>
                    <a:lnR>
                      <a:noFill/>
                    </a:lnR>
                    <a:lnT>
                      <a:noFill/>
                    </a:lnT>
                    <a:lnB>
                      <a:noFill/>
                    </a:lnB>
                  </a:tcPr>
                </a:tc>
                <a:tc>
                  <a:txBody>
                    <a:bodyPr/>
                    <a:lstStyle/>
                    <a:p>
                      <a:pPr algn="l" fontAlgn="b"/>
                      <a:r>
                        <a:rPr lang="en-US" sz="2800" b="0" i="0" u="none" strike="noStrike">
                          <a:solidFill>
                            <a:srgbClr val="000000"/>
                          </a:solidFill>
                          <a:effectLst/>
                          <a:latin typeface="Times New Roman"/>
                          <a:cs typeface="Times New Roman"/>
                        </a:rPr>
                        <a:t>s</a:t>
                      </a:r>
                    </a:p>
                  </a:txBody>
                  <a:tcPr marL="12700" marR="12700" marT="12700" marB="0" anchor="b">
                    <a:lnL>
                      <a:noFill/>
                    </a:lnL>
                    <a:lnR>
                      <a:noFill/>
                    </a:lnR>
                    <a:lnT>
                      <a:noFill/>
                    </a:lnT>
                    <a:lnB>
                      <a:noFill/>
                    </a:lnB>
                  </a:tcPr>
                </a:tc>
                <a:tc>
                  <a:txBody>
                    <a:bodyPr/>
                    <a:lstStyle/>
                    <a:p>
                      <a:pPr algn="ctr" fontAlgn="b"/>
                      <a:r>
                        <a:rPr lang="nb-NO" sz="2800" b="0" i="0" u="none" strike="noStrike" dirty="0">
                          <a:solidFill>
                            <a:srgbClr val="000000"/>
                          </a:solidFill>
                          <a:effectLst/>
                          <a:latin typeface="Times New Roman"/>
                          <a:cs typeface="Times New Roman"/>
                        </a:rPr>
                        <a:t>5.70</a:t>
                      </a:r>
                    </a:p>
                  </a:txBody>
                  <a:tcPr marL="12700" marR="12700" marT="12700" marB="0" anchor="b">
                    <a:lnL>
                      <a:noFill/>
                    </a:lnL>
                    <a:lnR>
                      <a:noFill/>
                    </a:lnR>
                    <a:lnT>
                      <a:noFill/>
                    </a:lnT>
                    <a:lnB>
                      <a:noFill/>
                    </a:lnB>
                  </a:tcPr>
                </a:tc>
              </a:tr>
              <a:tr h="328246">
                <a:tc>
                  <a:txBody>
                    <a:bodyPr/>
                    <a:lstStyle/>
                    <a:p>
                      <a:pPr algn="l" fontAlgn="b"/>
                      <a:r>
                        <a:rPr lang="en-US" sz="2800" b="0" i="0" u="none" strike="noStrike" dirty="0">
                          <a:solidFill>
                            <a:srgbClr val="000000"/>
                          </a:solidFill>
                          <a:effectLst/>
                          <a:latin typeface="Times New Roman"/>
                          <a:cs typeface="Times New Roman"/>
                        </a:rPr>
                        <a:t>Time</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Times New Roman"/>
                          <a:cs typeface="Times New Roman"/>
                        </a:rPr>
                        <a:t>fore, pre, post, re</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0.53</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r>
            </a:tbl>
          </a:graphicData>
        </a:graphic>
      </p:graphicFrame>
      <p:sp>
        <p:nvSpPr>
          <p:cNvPr id="26" name="TextBox 25"/>
          <p:cNvSpPr txBox="1"/>
          <p:nvPr/>
        </p:nvSpPr>
        <p:spPr>
          <a:xfrm>
            <a:off x="28651200" y="5334001"/>
            <a:ext cx="12954000" cy="1261884"/>
          </a:xfrm>
          <a:prstGeom prst="rect">
            <a:avLst/>
          </a:prstGeom>
          <a:noFill/>
        </p:spPr>
        <p:txBody>
          <a:bodyPr wrap="square" rtlCol="0">
            <a:spAutoFit/>
          </a:bodyPr>
          <a:lstStyle/>
          <a:p>
            <a:r>
              <a:rPr lang="en-US" sz="3200" b="1" i="1"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Convergent Validity</a:t>
            </a:r>
            <a:endParaRPr lang="en-US" sz="3200" b="1" dirty="0" smtClean="0">
              <a:solidFill>
                <a:prstClr val="black"/>
              </a:solidFill>
              <a:latin typeface="Times New Roman"/>
              <a:ea typeface="MS PGothic" panose="020B0600070205080204" pitchFamily="34" charset="-128"/>
              <a:cs typeface="Times New Roman"/>
              <a:sym typeface="Times New Roman Bold" panose="02020803070505020304" pitchFamily="18" charset="0"/>
            </a:endParaRPr>
          </a:p>
          <a:p>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Correlation with other measures of semantics and association</a:t>
            </a:r>
            <a:endParaRPr lang="en-US" sz="3200" dirty="0">
              <a:solidFill>
                <a:prstClr val="black"/>
              </a:solidFill>
              <a:latin typeface="Times New Roman"/>
              <a:ea typeface="MS PGothic" panose="020B0600070205080204" pitchFamily="34" charset="-128"/>
              <a:cs typeface="Times New Roman"/>
              <a:sym typeface="Times New Roman Bold" panose="02020803070505020304" pitchFamily="18" charset="0"/>
            </a:endParaRPr>
          </a:p>
          <a:p>
            <a:endParaRPr lang="en-US" dirty="0"/>
          </a:p>
        </p:txBody>
      </p:sp>
      <p:pic>
        <p:nvPicPr>
          <p:cNvPr id="3" name="Picture 2"/>
          <p:cNvPicPr>
            <a:picLocks noChangeAspect="1"/>
          </p:cNvPicPr>
          <p:nvPr/>
        </p:nvPicPr>
        <p:blipFill>
          <a:blip r:embed="rId4"/>
          <a:stretch>
            <a:fillRect/>
          </a:stretch>
        </p:blipFill>
        <p:spPr>
          <a:xfrm>
            <a:off x="28727400" y="24295617"/>
            <a:ext cx="13030200" cy="6412983"/>
          </a:xfrm>
          <a:prstGeom prst="rect">
            <a:avLst/>
          </a:prstGeom>
        </p:spPr>
      </p:pic>
      <p:sp>
        <p:nvSpPr>
          <p:cNvPr id="28" name="TextBox 27"/>
          <p:cNvSpPr txBox="1"/>
          <p:nvPr/>
        </p:nvSpPr>
        <p:spPr>
          <a:xfrm>
            <a:off x="15773400" y="22631400"/>
            <a:ext cx="12496800" cy="2246769"/>
          </a:xfrm>
          <a:prstGeom prst="rect">
            <a:avLst/>
          </a:prstGeom>
          <a:noFill/>
        </p:spPr>
        <p:txBody>
          <a:bodyPr wrap="square" rtlCol="0">
            <a:spAutoFit/>
          </a:bodyPr>
          <a:lstStyle/>
          <a:p>
            <a:r>
              <a:rPr lang="en-US" sz="3200" b="1" i="1"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Divergent Validity</a:t>
            </a:r>
            <a:endPar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endParaRPr>
          </a:p>
          <a:p>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Data were compared Nelson et al. association norms for low overlap and low forward strength (FSG) and backward strength (BSG) values. This data was split by the listed feature and root word for each feature.</a:t>
            </a:r>
            <a:endParaRPr lang="en-US" sz="3200" dirty="0">
              <a:solidFill>
                <a:prstClr val="black"/>
              </a:solidFill>
              <a:latin typeface="Times New Roman"/>
              <a:ea typeface="MS PGothic" panose="020B0600070205080204" pitchFamily="34" charset="-128"/>
              <a:cs typeface="Times New Roman"/>
              <a:sym typeface="Times New Roman Bold" panose="02020803070505020304"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0203841"/>
              </p:ext>
            </p:extLst>
          </p:nvPr>
        </p:nvGraphicFramePr>
        <p:xfrm>
          <a:off x="15849600" y="25446609"/>
          <a:ext cx="12420600" cy="5795391"/>
        </p:xfrm>
        <a:graphic>
          <a:graphicData uri="http://schemas.openxmlformats.org/drawingml/2006/table">
            <a:tbl>
              <a:tblPr/>
              <a:tblGrid>
                <a:gridCol w="2070100"/>
                <a:gridCol w="2070100"/>
                <a:gridCol w="2070100"/>
                <a:gridCol w="2070100"/>
                <a:gridCol w="2070100"/>
                <a:gridCol w="2070100"/>
              </a:tblGrid>
              <a:tr h="727436">
                <a:tc>
                  <a:txBody>
                    <a:bodyPr/>
                    <a:lstStyle/>
                    <a:p>
                      <a:pPr algn="l" fontAlgn="b"/>
                      <a:endParaRPr lang="en-US" sz="2800" b="1"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1" i="0" u="none" strike="noStrike" dirty="0">
                          <a:solidFill>
                            <a:srgbClr val="000000"/>
                          </a:solidFill>
                          <a:effectLst/>
                          <a:latin typeface="Times New Roman"/>
                          <a:cs typeface="Times New Roman"/>
                        </a:rPr>
                        <a:t>Percent Overlap</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1" i="1" u="none" strike="noStrike" dirty="0">
                          <a:solidFill>
                            <a:srgbClr val="000000"/>
                          </a:solidFill>
                          <a:effectLst/>
                          <a:latin typeface="Times New Roman"/>
                          <a:cs typeface="Times New Roman"/>
                        </a:rPr>
                        <a:t>M</a:t>
                      </a:r>
                      <a:r>
                        <a:rPr lang="en-US" sz="2800" b="1" i="0" u="none" strike="noStrike" dirty="0">
                          <a:solidFill>
                            <a:srgbClr val="000000"/>
                          </a:solidFill>
                          <a:effectLst/>
                          <a:latin typeface="Times New Roman"/>
                          <a:cs typeface="Times New Roman"/>
                        </a:rPr>
                        <a:t> FSG</a:t>
                      </a:r>
                      <a:endParaRPr lang="en-US" sz="2800" b="1" i="1"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1" i="1" u="none" strike="noStrike" dirty="0">
                          <a:solidFill>
                            <a:srgbClr val="000000"/>
                          </a:solidFill>
                          <a:effectLst/>
                          <a:latin typeface="Times New Roman"/>
                          <a:cs typeface="Times New Roman"/>
                        </a:rPr>
                        <a:t>SD</a:t>
                      </a:r>
                      <a:r>
                        <a:rPr lang="en-US" sz="2800" b="1" i="0" u="none" strike="noStrike" dirty="0">
                          <a:solidFill>
                            <a:srgbClr val="000000"/>
                          </a:solidFill>
                          <a:effectLst/>
                          <a:latin typeface="Times New Roman"/>
                          <a:cs typeface="Times New Roman"/>
                        </a:rPr>
                        <a:t> FSG</a:t>
                      </a:r>
                      <a:endParaRPr lang="en-US" sz="2800" b="1" i="1"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1" i="1" u="none" strike="noStrike" dirty="0">
                          <a:solidFill>
                            <a:srgbClr val="000000"/>
                          </a:solidFill>
                          <a:effectLst/>
                          <a:latin typeface="Times New Roman"/>
                          <a:cs typeface="Times New Roman"/>
                        </a:rPr>
                        <a:t>M </a:t>
                      </a:r>
                      <a:r>
                        <a:rPr lang="en-US" sz="2800" b="1" i="0" u="none" strike="noStrike" dirty="0">
                          <a:solidFill>
                            <a:srgbClr val="000000"/>
                          </a:solidFill>
                          <a:effectLst/>
                          <a:latin typeface="Times New Roman"/>
                          <a:cs typeface="Times New Roman"/>
                        </a:rPr>
                        <a:t>BSG</a:t>
                      </a:r>
                      <a:endParaRPr lang="en-US" sz="2800" b="1" i="1"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1" i="1" u="none" strike="noStrike" dirty="0">
                          <a:solidFill>
                            <a:srgbClr val="000000"/>
                          </a:solidFill>
                          <a:effectLst/>
                          <a:latin typeface="Times New Roman"/>
                          <a:cs typeface="Times New Roman"/>
                        </a:rPr>
                        <a:t>SD</a:t>
                      </a:r>
                      <a:r>
                        <a:rPr lang="en-US" sz="2800" b="1" i="0" u="none" strike="noStrike" dirty="0">
                          <a:solidFill>
                            <a:srgbClr val="000000"/>
                          </a:solidFill>
                          <a:effectLst/>
                          <a:latin typeface="Times New Roman"/>
                          <a:cs typeface="Times New Roman"/>
                        </a:rPr>
                        <a:t> BSG</a:t>
                      </a:r>
                      <a:endParaRPr lang="en-US" sz="2800" b="1" i="1"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69051">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hr-HR" sz="2800" b="0" i="0" u="none" strike="noStrike">
                          <a:solidFill>
                            <a:srgbClr val="000000"/>
                          </a:solidFill>
                          <a:effectLst/>
                          <a:latin typeface="Times New Roman"/>
                          <a:cs typeface="Times New Roman"/>
                        </a:rPr>
                        <a:t>3.30</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nb-NO" sz="2800" b="0" i="0" u="none" strike="noStrike" dirty="0">
                          <a:solidFill>
                            <a:srgbClr val="000000"/>
                          </a:solidFill>
                          <a:effectLst/>
                          <a:latin typeface="Times New Roman"/>
                          <a:cs typeface="Times New Roman"/>
                        </a:rPr>
                        <a:t>0.12</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nb-NO" sz="2800" b="0" i="0" u="none" strike="noStrike">
                          <a:solidFill>
                            <a:srgbClr val="000000"/>
                          </a:solidFill>
                          <a:effectLst/>
                          <a:latin typeface="Times New Roman"/>
                          <a:cs typeface="Times New Roman"/>
                        </a:rPr>
                        <a:t>0.15</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hr-HR" sz="2800" b="0" i="0" u="none" strike="noStrike">
                          <a:solidFill>
                            <a:srgbClr val="000000"/>
                          </a:solidFill>
                          <a:effectLst/>
                          <a:latin typeface="Times New Roman"/>
                          <a:cs typeface="Times New Roman"/>
                        </a:rPr>
                        <a:t>0.07</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nb-NO" sz="2800" b="0" i="0" u="none" strike="noStrike">
                          <a:solidFill>
                            <a:srgbClr val="000000"/>
                          </a:solidFill>
                          <a:effectLst/>
                          <a:latin typeface="Times New Roman"/>
                          <a:cs typeface="Times New Roman"/>
                        </a:rPr>
                        <a:t>0.15</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r>
              <a:tr h="369051">
                <a:tc>
                  <a:txBody>
                    <a:bodyPr/>
                    <a:lstStyle/>
                    <a:p>
                      <a:pPr algn="l" fontAlgn="b"/>
                      <a:r>
                        <a:rPr lang="en-US" sz="2800" b="0" i="0" u="none" strike="noStrike">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18.25</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0.11</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0.14</a:t>
                      </a:r>
                    </a:p>
                  </a:txBody>
                  <a:tcPr marL="12700" marR="12700" marT="12700"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0.04</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0.11</a:t>
                      </a:r>
                    </a:p>
                  </a:txBody>
                  <a:tcPr marL="12700" marR="12700" marT="12700" marB="0" anchor="b">
                    <a:lnL>
                      <a:noFill/>
                    </a:lnL>
                    <a:lnR>
                      <a:noFill/>
                    </a:lnR>
                    <a:lnT>
                      <a:noFill/>
                    </a:lnT>
                    <a:lnB>
                      <a:noFill/>
                    </a:lnB>
                  </a:tcPr>
                </a:tc>
              </a:tr>
              <a:tr h="369051">
                <a:tc>
                  <a:txBody>
                    <a:bodyPr/>
                    <a:lstStyle/>
                    <a:p>
                      <a:pPr algn="l" fontAlgn="b"/>
                      <a:r>
                        <a:rPr lang="en-US" sz="2800" b="0" i="0" u="none" strike="noStrike">
                          <a:solidFill>
                            <a:srgbClr val="000000"/>
                          </a:solidFill>
                          <a:effectLst/>
                          <a:latin typeface="Times New Roman"/>
                          <a:cs typeface="Times New Roman"/>
                        </a:rPr>
                        <a:t>Other</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0.42</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0.14</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0.18</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0.11</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0.20</a:t>
                      </a:r>
                    </a:p>
                  </a:txBody>
                  <a:tcPr marL="12700" marR="12700" marT="12700" marB="0" anchor="b">
                    <a:lnL>
                      <a:noFill/>
                    </a:lnL>
                    <a:lnR>
                      <a:noFill/>
                    </a:lnR>
                    <a:lnT>
                      <a:noFill/>
                    </a:lnT>
                    <a:lnB>
                      <a:noFill/>
                    </a:lnB>
                  </a:tcPr>
                </a:tc>
              </a:tr>
              <a:tr h="369051">
                <a:tc>
                  <a:txBody>
                    <a:bodyPr/>
                    <a:lstStyle/>
                    <a:p>
                      <a:pPr algn="l" fontAlgn="b"/>
                      <a:r>
                        <a:rPr lang="en-US" sz="2800" b="0" i="0" u="none" strike="noStrike">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ctr" fontAlgn="b"/>
                      <a:r>
                        <a:rPr lang="hr-HR" sz="2800" b="0" i="0" u="none" strike="noStrike" dirty="0">
                          <a:solidFill>
                            <a:srgbClr val="000000"/>
                          </a:solidFill>
                          <a:effectLst/>
                          <a:latin typeface="Times New Roman"/>
                          <a:cs typeface="Times New Roman"/>
                        </a:rPr>
                        <a:t>3.15</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0.11</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0.14</a:t>
                      </a:r>
                    </a:p>
                  </a:txBody>
                  <a:tcPr marL="12700" marR="12700" marT="12700" marB="0" anchor="b">
                    <a:lnL>
                      <a:noFill/>
                    </a:lnL>
                    <a:lnR>
                      <a:noFill/>
                    </a:lnR>
                    <a:lnT>
                      <a:noFill/>
                    </a:lnT>
                    <a:lnB>
                      <a:noFill/>
                    </a:lnB>
                  </a:tcPr>
                </a:tc>
                <a:tc>
                  <a:txBody>
                    <a:bodyPr/>
                    <a:lstStyle/>
                    <a:p>
                      <a:pPr algn="ctr" fontAlgn="b"/>
                      <a:r>
                        <a:rPr lang="pl-PL" sz="2800" b="0" i="0" u="none" strike="noStrike">
                          <a:solidFill>
                            <a:srgbClr val="000000"/>
                          </a:solidFill>
                          <a:effectLst/>
                          <a:latin typeface="Times New Roman"/>
                          <a:cs typeface="Times New Roman"/>
                        </a:rPr>
                        <a:t>0.06</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0.13</a:t>
                      </a:r>
                    </a:p>
                  </a:txBody>
                  <a:tcPr marL="12700" marR="12700" marT="12700" marB="0" anchor="b">
                    <a:lnL>
                      <a:noFill/>
                    </a:lnL>
                    <a:lnR>
                      <a:noFill/>
                    </a:lnR>
                    <a:lnT>
                      <a:noFill/>
                    </a:lnT>
                    <a:lnB>
                      <a:noFill/>
                    </a:lnB>
                  </a:tcPr>
                </a:tc>
              </a:tr>
              <a:tr h="535052">
                <a:tc>
                  <a:txBody>
                    <a:bodyPr/>
                    <a:lstStyle/>
                    <a:p>
                      <a:pPr algn="l" fontAlgn="b"/>
                      <a:r>
                        <a:rPr lang="en-US" sz="2800" b="0" i="0" u="none" strike="noStrike">
                          <a:solidFill>
                            <a:srgbClr val="000000"/>
                          </a:solidFill>
                          <a:effectLst/>
                          <a:latin typeface="Times New Roman"/>
                          <a:cs typeface="Times New Roman"/>
                        </a:rPr>
                        <a:t>Total Feature</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25.12</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0.11</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0.14</a:t>
                      </a:r>
                    </a:p>
                  </a:txBody>
                  <a:tcPr marL="12700" marR="12700" marT="12700" marB="0" anchor="b">
                    <a:lnL>
                      <a:noFill/>
                    </a:lnL>
                    <a:lnR>
                      <a:noFill/>
                    </a:lnR>
                    <a:lnT>
                      <a:noFill/>
                    </a:lnT>
                    <a:lnB>
                      <a:noFill/>
                    </a:lnB>
                  </a:tcPr>
                </a:tc>
                <a:tc>
                  <a:txBody>
                    <a:bodyPr/>
                    <a:lstStyle/>
                    <a:p>
                      <a:pPr algn="ctr" fontAlgn="b"/>
                      <a:r>
                        <a:rPr lang="pt-BR" sz="2800" b="0" i="0" u="none" strike="noStrike">
                          <a:solidFill>
                            <a:srgbClr val="000000"/>
                          </a:solidFill>
                          <a:effectLst/>
                          <a:latin typeface="Times New Roman"/>
                          <a:cs typeface="Times New Roman"/>
                        </a:rPr>
                        <a:t>0.05</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0.12</a:t>
                      </a:r>
                    </a:p>
                  </a:txBody>
                  <a:tcPr marL="12700" marR="12700" marT="12700" marB="0" anchor="b">
                    <a:lnL>
                      <a:noFill/>
                    </a:lnL>
                    <a:lnR>
                      <a:noFill/>
                    </a:lnR>
                    <a:lnT>
                      <a:noFill/>
                    </a:lnT>
                    <a:lnB>
                      <a:noFill/>
                    </a:lnB>
                  </a:tcPr>
                </a:tc>
              </a:tr>
              <a:tr h="369051">
                <a:tc>
                  <a:txBody>
                    <a:bodyPr/>
                    <a:lstStyle/>
                    <a:p>
                      <a:pPr algn="l"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r>
              <a:tr h="369051">
                <a:tc>
                  <a:txBody>
                    <a:bodyPr/>
                    <a:lstStyle/>
                    <a:p>
                      <a:pPr algn="l" fontAlgn="b"/>
                      <a:r>
                        <a:rPr lang="en-US" sz="2800" b="0" i="0" u="none" strike="noStrike">
                          <a:solidFill>
                            <a:srgbClr val="000000"/>
                          </a:solidFill>
                          <a:effectLst/>
                          <a:latin typeface="Times New Roman"/>
                          <a:cs typeface="Times New Roman"/>
                        </a:rPr>
                        <a:t>Adjective</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4.29</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0.12</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0.15</a:t>
                      </a:r>
                    </a:p>
                  </a:txBody>
                  <a:tcPr marL="12700" marR="12700" marT="12700" marB="0" anchor="b">
                    <a:lnL>
                      <a:noFill/>
                    </a:lnL>
                    <a:lnR>
                      <a:noFill/>
                    </a:lnR>
                    <a:lnT>
                      <a:noFill/>
                    </a:lnT>
                    <a:lnB>
                      <a:noFill/>
                    </a:lnB>
                  </a:tcPr>
                </a:tc>
                <a:tc>
                  <a:txBody>
                    <a:bodyPr/>
                    <a:lstStyle/>
                    <a:p>
                      <a:pPr algn="ctr" fontAlgn="b"/>
                      <a:r>
                        <a:rPr lang="pl-PL" sz="2800" b="0" i="0" u="none" strike="noStrike">
                          <a:solidFill>
                            <a:srgbClr val="000000"/>
                          </a:solidFill>
                          <a:effectLst/>
                          <a:latin typeface="Times New Roman"/>
                          <a:cs typeface="Times New Roman"/>
                        </a:rPr>
                        <a:t>0.06</a:t>
                      </a:r>
                    </a:p>
                  </a:txBody>
                  <a:tcPr marL="12700" marR="12700" marT="12700" marB="0" anchor="b">
                    <a:lnL>
                      <a:noFill/>
                    </a:lnL>
                    <a:lnR>
                      <a:noFill/>
                    </a:lnR>
                    <a:lnT>
                      <a:noFill/>
                    </a:lnT>
                    <a:lnB>
                      <a:noFill/>
                    </a:lnB>
                  </a:tcPr>
                </a:tc>
                <a:tc>
                  <a:txBody>
                    <a:bodyPr/>
                    <a:lstStyle/>
                    <a:p>
                      <a:pPr algn="ctr" fontAlgn="b"/>
                      <a:r>
                        <a:rPr lang="hr-HR" sz="2800" b="0" i="0" u="none" strike="noStrike" dirty="0">
                          <a:solidFill>
                            <a:srgbClr val="000000"/>
                          </a:solidFill>
                          <a:effectLst/>
                          <a:latin typeface="Times New Roman"/>
                          <a:cs typeface="Times New Roman"/>
                        </a:rPr>
                        <a:t>0.13</a:t>
                      </a:r>
                    </a:p>
                  </a:txBody>
                  <a:tcPr marL="12700" marR="12700" marT="12700" marB="0" anchor="b">
                    <a:lnL>
                      <a:noFill/>
                    </a:lnL>
                    <a:lnR>
                      <a:noFill/>
                    </a:lnR>
                    <a:lnT>
                      <a:noFill/>
                    </a:lnT>
                    <a:lnB>
                      <a:noFill/>
                    </a:lnB>
                  </a:tcPr>
                </a:tc>
              </a:tr>
              <a:tr h="369051">
                <a:tc>
                  <a:txBody>
                    <a:bodyPr/>
                    <a:lstStyle/>
                    <a:p>
                      <a:pPr algn="l" fontAlgn="b"/>
                      <a:r>
                        <a:rPr lang="en-US" sz="2800" b="0" i="0" u="none" strike="noStrike">
                          <a:solidFill>
                            <a:srgbClr val="000000"/>
                          </a:solidFill>
                          <a:effectLst/>
                          <a:latin typeface="Times New Roman"/>
                          <a:cs typeface="Times New Roman"/>
                        </a:rPr>
                        <a:t>Noun</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26.69</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0.12</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0.14</a:t>
                      </a:r>
                    </a:p>
                  </a:txBody>
                  <a:tcPr marL="12700" marR="12700" marT="12700"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0.04</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0.10</a:t>
                      </a:r>
                    </a:p>
                  </a:txBody>
                  <a:tcPr marL="12700" marR="12700" marT="12700" marB="0" anchor="b">
                    <a:lnL>
                      <a:noFill/>
                    </a:lnL>
                    <a:lnR>
                      <a:noFill/>
                    </a:lnR>
                    <a:lnT>
                      <a:noFill/>
                    </a:lnT>
                    <a:lnB>
                      <a:noFill/>
                    </a:lnB>
                  </a:tcPr>
                </a:tc>
              </a:tr>
              <a:tr h="369051">
                <a:tc>
                  <a:txBody>
                    <a:bodyPr/>
                    <a:lstStyle/>
                    <a:p>
                      <a:pPr algn="l" fontAlgn="b"/>
                      <a:r>
                        <a:rPr lang="en-US" sz="2800" b="0" i="0" u="none" strike="noStrike">
                          <a:solidFill>
                            <a:srgbClr val="000000"/>
                          </a:solidFill>
                          <a:effectLst/>
                          <a:latin typeface="Times New Roman"/>
                          <a:cs typeface="Times New Roman"/>
                        </a:rPr>
                        <a:t>Other</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0.63</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0.13</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0.17</a:t>
                      </a:r>
                    </a:p>
                  </a:txBody>
                  <a:tcPr marL="12700" marR="12700" marT="12700" marB="0" anchor="b">
                    <a:lnL>
                      <a:noFill/>
                    </a:lnL>
                    <a:lnR>
                      <a:noFill/>
                    </a:lnR>
                    <a:lnT>
                      <a:noFill/>
                    </a:lnT>
                    <a:lnB>
                      <a:noFill/>
                    </a:lnB>
                  </a:tcPr>
                </a:tc>
                <a:tc>
                  <a:txBody>
                    <a:bodyPr/>
                    <a:lstStyle/>
                    <a:p>
                      <a:pPr algn="ctr" fontAlgn="b"/>
                      <a:r>
                        <a:rPr lang="nb-NO" sz="2800" b="0" i="0" u="none" strike="noStrike" dirty="0">
                          <a:solidFill>
                            <a:srgbClr val="000000"/>
                          </a:solidFill>
                          <a:effectLst/>
                          <a:latin typeface="Times New Roman"/>
                          <a:cs typeface="Times New Roman"/>
                        </a:rPr>
                        <a:t>0.10</a:t>
                      </a:r>
                    </a:p>
                  </a:txBody>
                  <a:tcPr marL="12700" marR="12700" marT="12700" marB="0" anchor="b">
                    <a:lnL>
                      <a:noFill/>
                    </a:lnL>
                    <a:lnR>
                      <a:noFill/>
                    </a:lnR>
                    <a:lnT>
                      <a:noFill/>
                    </a:lnT>
                    <a:lnB>
                      <a:noFill/>
                    </a:lnB>
                  </a:tcPr>
                </a:tc>
                <a:tc>
                  <a:txBody>
                    <a:bodyPr/>
                    <a:lstStyle/>
                    <a:p>
                      <a:pPr algn="ctr" fontAlgn="b"/>
                      <a:r>
                        <a:rPr lang="nb-NO" sz="2800" b="0" i="0" u="none" strike="noStrike" dirty="0">
                          <a:solidFill>
                            <a:srgbClr val="000000"/>
                          </a:solidFill>
                          <a:effectLst/>
                          <a:latin typeface="Times New Roman"/>
                          <a:cs typeface="Times New Roman"/>
                        </a:rPr>
                        <a:t>0.18</a:t>
                      </a:r>
                    </a:p>
                  </a:txBody>
                  <a:tcPr marL="12700" marR="12700" marT="12700" marB="0" anchor="b">
                    <a:lnL>
                      <a:noFill/>
                    </a:lnL>
                    <a:lnR>
                      <a:noFill/>
                    </a:lnR>
                    <a:lnT>
                      <a:noFill/>
                    </a:lnT>
                    <a:lnB>
                      <a:noFill/>
                    </a:lnB>
                  </a:tcPr>
                </a:tc>
              </a:tr>
              <a:tr h="369051">
                <a:tc>
                  <a:txBody>
                    <a:bodyPr/>
                    <a:lstStyle/>
                    <a:p>
                      <a:pPr algn="l" fontAlgn="b"/>
                      <a:r>
                        <a:rPr lang="en-US" sz="2800" b="0" i="0" u="none" strike="noStrike">
                          <a:solidFill>
                            <a:srgbClr val="000000"/>
                          </a:solidFill>
                          <a:effectLst/>
                          <a:latin typeface="Times New Roman"/>
                          <a:cs typeface="Times New Roman"/>
                        </a:rPr>
                        <a:t>Verb</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4.45</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0.12</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0.14</a:t>
                      </a:r>
                    </a:p>
                  </a:txBody>
                  <a:tcPr marL="12700" marR="12700" marT="12700" marB="0" anchor="b">
                    <a:lnL>
                      <a:noFill/>
                    </a:lnL>
                    <a:lnR>
                      <a:noFill/>
                    </a:lnR>
                    <a:lnT>
                      <a:noFill/>
                    </a:lnT>
                    <a:lnB>
                      <a:noFill/>
                    </a:lnB>
                  </a:tcPr>
                </a:tc>
                <a:tc>
                  <a:txBody>
                    <a:bodyPr/>
                    <a:lstStyle/>
                    <a:p>
                      <a:pPr algn="ctr" fontAlgn="b"/>
                      <a:r>
                        <a:rPr lang="pl-PL" sz="2800" b="0" i="0" u="none" strike="noStrike">
                          <a:solidFill>
                            <a:srgbClr val="000000"/>
                          </a:solidFill>
                          <a:effectLst/>
                          <a:latin typeface="Times New Roman"/>
                          <a:cs typeface="Times New Roman"/>
                        </a:rPr>
                        <a:t>0.06</a:t>
                      </a:r>
                    </a:p>
                  </a:txBody>
                  <a:tcPr marL="12700" marR="12700" marT="12700" marB="0" anchor="b">
                    <a:lnL>
                      <a:noFill/>
                    </a:lnL>
                    <a:lnR>
                      <a:noFill/>
                    </a:lnR>
                    <a:lnT>
                      <a:noFill/>
                    </a:lnT>
                    <a:lnB>
                      <a:noFill/>
                    </a:lnB>
                  </a:tcPr>
                </a:tc>
                <a:tc>
                  <a:txBody>
                    <a:bodyPr/>
                    <a:lstStyle/>
                    <a:p>
                      <a:pPr algn="ctr" fontAlgn="b"/>
                      <a:r>
                        <a:rPr lang="hr-HR" sz="2800" b="0" i="0" u="none" strike="noStrike" dirty="0">
                          <a:solidFill>
                            <a:srgbClr val="000000"/>
                          </a:solidFill>
                          <a:effectLst/>
                          <a:latin typeface="Times New Roman"/>
                          <a:cs typeface="Times New Roman"/>
                        </a:rPr>
                        <a:t>0.13</a:t>
                      </a:r>
                    </a:p>
                  </a:txBody>
                  <a:tcPr marL="12700" marR="12700" marT="12700" marB="0" anchor="b">
                    <a:lnL>
                      <a:noFill/>
                    </a:lnL>
                    <a:lnR>
                      <a:noFill/>
                    </a:lnR>
                    <a:lnT>
                      <a:noFill/>
                    </a:lnT>
                    <a:lnB>
                      <a:noFill/>
                    </a:lnB>
                  </a:tcPr>
                </a:tc>
              </a:tr>
              <a:tr h="369051">
                <a:tc>
                  <a:txBody>
                    <a:bodyPr/>
                    <a:lstStyle/>
                    <a:p>
                      <a:pPr algn="l" fontAlgn="b"/>
                      <a:r>
                        <a:rPr lang="en-US" sz="2800" b="0" i="0" u="none" strike="noStrike" dirty="0">
                          <a:solidFill>
                            <a:srgbClr val="000000"/>
                          </a:solidFill>
                          <a:effectLst/>
                          <a:latin typeface="Times New Roman"/>
                          <a:cs typeface="Times New Roman"/>
                        </a:rPr>
                        <a:t>Total Root</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hr-HR" sz="2800" b="0" i="0" u="none" strike="noStrike" dirty="0">
                          <a:solidFill>
                            <a:srgbClr val="000000"/>
                          </a:solidFill>
                          <a:effectLst/>
                          <a:latin typeface="Times New Roman"/>
                          <a:cs typeface="Times New Roman"/>
                        </a:rPr>
                        <a:t>36.06</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0.12</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0.14</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pt-BR" sz="2800" b="0" i="0" u="none" strike="noStrike" dirty="0">
                          <a:solidFill>
                            <a:srgbClr val="000000"/>
                          </a:solidFill>
                          <a:effectLst/>
                          <a:latin typeface="Times New Roman"/>
                          <a:cs typeface="Times New Roman"/>
                        </a:rPr>
                        <a:t>0.05</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0.11</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20619190"/>
              </p:ext>
            </p:extLst>
          </p:nvPr>
        </p:nvGraphicFramePr>
        <p:xfrm>
          <a:off x="28651200" y="6629400"/>
          <a:ext cx="13030200" cy="3942079"/>
        </p:xfrm>
        <a:graphic>
          <a:graphicData uri="http://schemas.openxmlformats.org/drawingml/2006/table">
            <a:tbl>
              <a:tblPr/>
              <a:tblGrid>
                <a:gridCol w="2051050"/>
                <a:gridCol w="1568450"/>
                <a:gridCol w="1568450"/>
                <a:gridCol w="1568450"/>
                <a:gridCol w="1568450"/>
                <a:gridCol w="1568450"/>
                <a:gridCol w="1568450"/>
                <a:gridCol w="1568450"/>
              </a:tblGrid>
              <a:tr h="627099">
                <a:tc>
                  <a:txBody>
                    <a:bodyPr/>
                    <a:lstStyle/>
                    <a:p>
                      <a:pPr algn="l" fontAlgn="b"/>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Root Cosine</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Raw Cosine</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smtClean="0">
                          <a:solidFill>
                            <a:srgbClr val="000000"/>
                          </a:solidFill>
                          <a:effectLst/>
                          <a:latin typeface="Times New Roman"/>
                          <a:cs typeface="Times New Roman"/>
                        </a:rPr>
                        <a:t>Affix Cosine</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Previous Cosine</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JCN</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LSA</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FSG</a:t>
                      </a:r>
                    </a:p>
                  </a:txBody>
                  <a:tcPr marL="12700" marR="12700" marT="12700" marB="0" anchor="b">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24072">
                <a:tc>
                  <a:txBody>
                    <a:bodyPr/>
                    <a:lstStyle/>
                    <a:p>
                      <a:pPr algn="l" fontAlgn="b"/>
                      <a:r>
                        <a:rPr lang="en-US" sz="2800" b="0" i="0" u="none" strike="noStrike" dirty="0" smtClean="0">
                          <a:solidFill>
                            <a:srgbClr val="000000"/>
                          </a:solidFill>
                          <a:effectLst/>
                          <a:latin typeface="Times New Roman"/>
                          <a:cs typeface="Times New Roman"/>
                        </a:rPr>
                        <a:t>Raw</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nb-NO" sz="2800" b="0" i="0" u="none" strike="noStrike" dirty="0">
                          <a:solidFill>
                            <a:srgbClr val="000000"/>
                          </a:solidFill>
                          <a:effectLst/>
                          <a:latin typeface="Times New Roman"/>
                          <a:cs typeface="Times New Roman"/>
                        </a:rPr>
                        <a:t>0.88</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effectLst/>
                          <a:latin typeface="Times New Roman"/>
                          <a:cs typeface="Times New Roman"/>
                        </a:rPr>
                        <a:t>1</a:t>
                      </a: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w="28575" cap="flat" cmpd="sng" algn="ctr">
                      <a:solidFill>
                        <a:scrgbClr r="0" g="0" b="0"/>
                      </a:solidFill>
                      <a:prstDash val="solid"/>
                      <a:round/>
                      <a:headEnd type="none" w="med" len="med"/>
                      <a:tailEnd type="none" w="med" len="med"/>
                    </a:lnT>
                    <a:lnB>
                      <a:noFill/>
                    </a:lnB>
                  </a:tcPr>
                </a:tc>
              </a:tr>
              <a:tr h="324072">
                <a:tc>
                  <a:txBody>
                    <a:bodyPr/>
                    <a:lstStyle/>
                    <a:p>
                      <a:pPr algn="l" fontAlgn="b"/>
                      <a:r>
                        <a:rPr lang="en-US" sz="2800" b="0" i="0" u="none" strike="noStrike" dirty="0" smtClean="0">
                          <a:solidFill>
                            <a:srgbClr val="000000"/>
                          </a:solidFill>
                          <a:effectLst/>
                          <a:latin typeface="Times New Roman"/>
                          <a:cs typeface="Times New Roman"/>
                        </a:rPr>
                        <a:t>Affix</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0.42</a:t>
                      </a:r>
                    </a:p>
                  </a:txBody>
                  <a:tcPr marL="12700" marR="12700" marT="12700" marB="0" anchor="b">
                    <a:lnL>
                      <a:noFill/>
                    </a:lnL>
                    <a:lnR>
                      <a:noFill/>
                    </a:lnR>
                    <a:lnT>
                      <a:noFill/>
                    </a:lnT>
                    <a:lnB>
                      <a:noFill/>
                    </a:lnB>
                  </a:tcPr>
                </a:tc>
                <a:tc>
                  <a:txBody>
                    <a:bodyPr/>
                    <a:lstStyle/>
                    <a:p>
                      <a:pPr algn="ctr" fontAlgn="b"/>
                      <a:r>
                        <a:rPr lang="uk-UA" sz="2800" b="0" i="0" u="none" strike="noStrike">
                          <a:solidFill>
                            <a:srgbClr val="000000"/>
                          </a:solidFill>
                          <a:effectLst/>
                          <a:latin typeface="Times New Roman"/>
                          <a:cs typeface="Times New Roman"/>
                        </a:rPr>
                        <a:t>0.39</a:t>
                      </a:r>
                    </a:p>
                  </a:txBody>
                  <a:tcPr marL="12700" marR="12700" marT="12700" marB="0" anchor="b">
                    <a:lnL>
                      <a:noFill/>
                    </a:lnL>
                    <a:lnR>
                      <a:noFill/>
                    </a:lnR>
                    <a:lnT>
                      <a:noFill/>
                    </a:lnT>
                    <a:lnB>
                      <a:noFill/>
                    </a:lnB>
                  </a:tcPr>
                </a:tc>
                <a:tc>
                  <a:txBody>
                    <a:bodyPr/>
                    <a:lstStyle/>
                    <a:p>
                      <a:pPr algn="ctr" fontAlgn="b"/>
                      <a:r>
                        <a:rPr lang="en-US" sz="2800" b="0" i="0" u="none" strike="noStrike">
                          <a:solidFill>
                            <a:srgbClr val="000000"/>
                          </a:solidFill>
                          <a:effectLst/>
                          <a:latin typeface="Times New Roman"/>
                          <a:cs typeface="Times New Roman"/>
                        </a:rPr>
                        <a:t>1</a:t>
                      </a:r>
                    </a:p>
                  </a:txBody>
                  <a:tcPr marL="12700" marR="12700" marT="12700"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r>
              <a:tr h="324072">
                <a:tc>
                  <a:txBody>
                    <a:bodyPr/>
                    <a:lstStyle/>
                    <a:p>
                      <a:pPr algn="l" fontAlgn="b"/>
                      <a:r>
                        <a:rPr lang="en-US" sz="2800" b="0" i="0" u="none" strike="noStrike" dirty="0" smtClean="0">
                          <a:solidFill>
                            <a:srgbClr val="000000"/>
                          </a:solidFill>
                          <a:effectLst/>
                          <a:latin typeface="Times New Roman"/>
                          <a:cs typeface="Times New Roman"/>
                        </a:rPr>
                        <a:t>Previous</a:t>
                      </a:r>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r>
                        <a:rPr lang="it-IT" sz="2800" b="0" i="0" u="none" strike="noStrike">
                          <a:solidFill>
                            <a:srgbClr val="000000"/>
                          </a:solidFill>
                          <a:effectLst/>
                          <a:latin typeface="Times New Roman"/>
                          <a:cs typeface="Times New Roman"/>
                        </a:rPr>
                        <a:t>0.89</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0.83</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0.42</a:t>
                      </a:r>
                    </a:p>
                  </a:txBody>
                  <a:tcPr marL="12700" marR="12700" marT="12700" marB="0" anchor="b">
                    <a:lnL>
                      <a:noFill/>
                    </a:lnL>
                    <a:lnR>
                      <a:noFill/>
                    </a:lnR>
                    <a:lnT>
                      <a:noFill/>
                    </a:lnT>
                    <a:lnB>
                      <a:noFill/>
                    </a:lnB>
                  </a:tcPr>
                </a:tc>
                <a:tc>
                  <a:txBody>
                    <a:bodyPr/>
                    <a:lstStyle/>
                    <a:p>
                      <a:pPr algn="ctr" fontAlgn="b"/>
                      <a:r>
                        <a:rPr lang="en-US" sz="2800" b="0" i="0" u="none" strike="noStrike" dirty="0">
                          <a:solidFill>
                            <a:srgbClr val="000000"/>
                          </a:solidFill>
                          <a:effectLst/>
                          <a:latin typeface="Times New Roman"/>
                          <a:cs typeface="Times New Roman"/>
                        </a:rPr>
                        <a:t>1</a:t>
                      </a: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r>
              <a:tr h="324072">
                <a:tc>
                  <a:txBody>
                    <a:bodyPr/>
                    <a:lstStyle/>
                    <a:p>
                      <a:pPr algn="l" fontAlgn="b"/>
                      <a:r>
                        <a:rPr lang="en-US" sz="2800" b="0" i="0" u="none" strike="noStrike">
                          <a:solidFill>
                            <a:srgbClr val="000000"/>
                          </a:solidFill>
                          <a:effectLst/>
                          <a:latin typeface="Times New Roman"/>
                          <a:cs typeface="Times New Roman"/>
                        </a:rPr>
                        <a:t>JCN</a:t>
                      </a:r>
                    </a:p>
                  </a:txBody>
                  <a:tcPr marL="12700" marR="12700" marT="12700" marB="0" anchor="b">
                    <a:lnL>
                      <a:noFill/>
                    </a:lnL>
                    <a:lnR>
                      <a:noFill/>
                    </a:lnR>
                    <a:lnT>
                      <a:noFill/>
                    </a:lnT>
                    <a:lnB>
                      <a:noFill/>
                    </a:lnB>
                  </a:tcPr>
                </a:tc>
                <a:tc>
                  <a:txBody>
                    <a:bodyPr/>
                    <a:lstStyle/>
                    <a:p>
                      <a:pPr algn="ctr" fontAlgn="b"/>
                      <a:r>
                        <a:rPr lang="pt-BR" sz="2800" b="0" i="0" u="none" strike="noStrike">
                          <a:solidFill>
                            <a:srgbClr val="000000"/>
                          </a:solidFill>
                          <a:effectLst/>
                          <a:latin typeface="Times New Roman"/>
                          <a:cs typeface="Times New Roman"/>
                        </a:rPr>
                        <a:t>-0.20</a:t>
                      </a:r>
                    </a:p>
                  </a:txBody>
                  <a:tcPr marL="12700" marR="12700" marT="12700" marB="0" anchor="b">
                    <a:lnL>
                      <a:noFill/>
                    </a:lnL>
                    <a:lnR>
                      <a:noFill/>
                    </a:lnR>
                    <a:lnT>
                      <a:noFill/>
                    </a:lnT>
                    <a:lnB>
                      <a:noFill/>
                    </a:lnB>
                  </a:tcPr>
                </a:tc>
                <a:tc>
                  <a:txBody>
                    <a:bodyPr/>
                    <a:lstStyle/>
                    <a:p>
                      <a:pPr algn="ctr" fontAlgn="b"/>
                      <a:r>
                        <a:rPr lang="pt-BR" sz="2800" b="0" i="0" u="none" strike="noStrike">
                          <a:solidFill>
                            <a:srgbClr val="000000"/>
                          </a:solidFill>
                          <a:effectLst/>
                          <a:latin typeface="Times New Roman"/>
                          <a:cs typeface="Times New Roman"/>
                        </a:rPr>
                        <a:t>-0.22</a:t>
                      </a:r>
                    </a:p>
                  </a:txBody>
                  <a:tcPr marL="12700" marR="12700" marT="12700" marB="0" anchor="b">
                    <a:lnL>
                      <a:noFill/>
                    </a:lnL>
                    <a:lnR>
                      <a:noFill/>
                    </a:lnR>
                    <a:lnT>
                      <a:noFill/>
                    </a:lnT>
                    <a:lnB>
                      <a:noFill/>
                    </a:lnB>
                  </a:tcPr>
                </a:tc>
                <a:tc>
                  <a:txBody>
                    <a:bodyPr/>
                    <a:lstStyle/>
                    <a:p>
                      <a:pPr algn="ctr" fontAlgn="b"/>
                      <a:r>
                        <a:rPr lang="uk-UA" sz="2800" b="0" i="0" u="none" strike="noStrike">
                          <a:solidFill>
                            <a:srgbClr val="000000"/>
                          </a:solidFill>
                          <a:effectLst/>
                          <a:latin typeface="Times New Roman"/>
                          <a:cs typeface="Times New Roman"/>
                        </a:rPr>
                        <a:t>-0.16</a:t>
                      </a:r>
                    </a:p>
                  </a:txBody>
                  <a:tcPr marL="12700" marR="12700" marT="12700" marB="0" anchor="b">
                    <a:lnL>
                      <a:noFill/>
                    </a:lnL>
                    <a:lnR>
                      <a:noFill/>
                    </a:lnR>
                    <a:lnT>
                      <a:noFill/>
                    </a:lnT>
                    <a:lnB>
                      <a:noFill/>
                    </a:lnB>
                  </a:tcPr>
                </a:tc>
                <a:tc>
                  <a:txBody>
                    <a:bodyPr/>
                    <a:lstStyle/>
                    <a:p>
                      <a:pPr algn="ctr" fontAlgn="b"/>
                      <a:r>
                        <a:rPr lang="pt-BR" sz="2800" b="0" i="0" u="none" strike="noStrike">
                          <a:solidFill>
                            <a:srgbClr val="000000"/>
                          </a:solidFill>
                          <a:effectLst/>
                          <a:latin typeface="Times New Roman"/>
                          <a:cs typeface="Times New Roman"/>
                        </a:rPr>
                        <a:t>-0.26</a:t>
                      </a:r>
                    </a:p>
                  </a:txBody>
                  <a:tcPr marL="12700" marR="12700" marT="12700" marB="0" anchor="b">
                    <a:lnL>
                      <a:noFill/>
                    </a:lnL>
                    <a:lnR>
                      <a:noFill/>
                    </a:lnR>
                    <a:lnT>
                      <a:noFill/>
                    </a:lnT>
                    <a:lnB>
                      <a:noFill/>
                    </a:lnB>
                  </a:tcPr>
                </a:tc>
                <a:tc>
                  <a:txBody>
                    <a:bodyPr/>
                    <a:lstStyle/>
                    <a:p>
                      <a:pPr algn="ctr" fontAlgn="b"/>
                      <a:r>
                        <a:rPr lang="en-US" sz="2800" b="0" i="0" u="none" strike="noStrike" dirty="0">
                          <a:solidFill>
                            <a:srgbClr val="000000"/>
                          </a:solidFill>
                          <a:effectLst/>
                          <a:latin typeface="Times New Roman"/>
                          <a:cs typeface="Times New Roman"/>
                        </a:rPr>
                        <a:t>1</a:t>
                      </a: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12700" marR="12700" marT="12700" marB="0" anchor="b">
                    <a:lnL>
                      <a:noFill/>
                    </a:lnL>
                    <a:lnR>
                      <a:noFill/>
                    </a:lnR>
                    <a:lnT>
                      <a:noFill/>
                    </a:lnT>
                    <a:lnB>
                      <a:noFill/>
                    </a:lnB>
                  </a:tcPr>
                </a:tc>
              </a:tr>
              <a:tr h="324072">
                <a:tc>
                  <a:txBody>
                    <a:bodyPr/>
                    <a:lstStyle/>
                    <a:p>
                      <a:pPr algn="l" fontAlgn="b"/>
                      <a:r>
                        <a:rPr lang="en-US" sz="2800" b="0" i="0" u="none" strike="noStrike">
                          <a:solidFill>
                            <a:srgbClr val="000000"/>
                          </a:solidFill>
                          <a:effectLst/>
                          <a:latin typeface="Times New Roman"/>
                          <a:cs typeface="Times New Roman"/>
                        </a:rPr>
                        <a:t>LSA</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0.24</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0.20</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0.15</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0.28</a:t>
                      </a:r>
                    </a:p>
                  </a:txBody>
                  <a:tcPr marL="12700" marR="12700" marT="12700" marB="0" anchor="b">
                    <a:lnL>
                      <a:noFill/>
                    </a:lnL>
                    <a:lnR>
                      <a:noFill/>
                    </a:lnR>
                    <a:lnT>
                      <a:noFill/>
                    </a:lnT>
                    <a:lnB>
                      <a:noFill/>
                    </a:lnB>
                  </a:tcPr>
                </a:tc>
                <a:tc>
                  <a:txBody>
                    <a:bodyPr/>
                    <a:lstStyle/>
                    <a:p>
                      <a:pPr algn="ctr" fontAlgn="b"/>
                      <a:r>
                        <a:rPr lang="pt-BR" sz="2800" b="0" i="0" u="none" strike="noStrike" dirty="0">
                          <a:solidFill>
                            <a:srgbClr val="000000"/>
                          </a:solidFill>
                          <a:effectLst/>
                          <a:latin typeface="Times New Roman"/>
                          <a:cs typeface="Times New Roman"/>
                        </a:rPr>
                        <a:t>-0.09</a:t>
                      </a:r>
                    </a:p>
                  </a:txBody>
                  <a:tcPr marL="12700" marR="12700" marT="12700" marB="0" anchor="b">
                    <a:lnL>
                      <a:noFill/>
                    </a:lnL>
                    <a:lnR>
                      <a:noFill/>
                    </a:lnR>
                    <a:lnT>
                      <a:noFill/>
                    </a:lnT>
                    <a:lnB>
                      <a:noFill/>
                    </a:lnB>
                  </a:tcPr>
                </a:tc>
                <a:tc>
                  <a:txBody>
                    <a:bodyPr/>
                    <a:lstStyle/>
                    <a:p>
                      <a:pPr algn="ctr" fontAlgn="b"/>
                      <a:r>
                        <a:rPr lang="en-US" sz="2800" b="0" i="0" u="none" strike="noStrike" dirty="0">
                          <a:solidFill>
                            <a:srgbClr val="000000"/>
                          </a:solidFill>
                          <a:effectLst/>
                          <a:latin typeface="Times New Roman"/>
                          <a:cs typeface="Times New Roman"/>
                        </a:rPr>
                        <a:t>1</a:t>
                      </a:r>
                    </a:p>
                  </a:txBody>
                  <a:tcPr marL="12700" marR="12700" marT="12700"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imes New Roman"/>
                        <a:cs typeface="Times New Roman"/>
                      </a:endParaRPr>
                    </a:p>
                  </a:txBody>
                  <a:tcPr marL="12700" marR="12700" marT="12700" marB="0" anchor="b">
                    <a:lnL>
                      <a:noFill/>
                    </a:lnL>
                    <a:lnR>
                      <a:noFill/>
                    </a:lnR>
                    <a:lnT>
                      <a:noFill/>
                    </a:lnT>
                    <a:lnB>
                      <a:noFill/>
                    </a:lnB>
                  </a:tcPr>
                </a:tc>
              </a:tr>
              <a:tr h="324072">
                <a:tc>
                  <a:txBody>
                    <a:bodyPr/>
                    <a:lstStyle/>
                    <a:p>
                      <a:pPr algn="l" fontAlgn="b"/>
                      <a:r>
                        <a:rPr lang="en-US" sz="2800" b="0" i="0" u="none" strike="noStrike">
                          <a:solidFill>
                            <a:srgbClr val="000000"/>
                          </a:solidFill>
                          <a:effectLst/>
                          <a:latin typeface="Times New Roman"/>
                          <a:cs typeface="Times New Roman"/>
                        </a:rPr>
                        <a:t>FSG</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0.09</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0.07</a:t>
                      </a:r>
                    </a:p>
                  </a:txBody>
                  <a:tcPr marL="12700" marR="12700" marT="12700"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0.07</a:t>
                      </a:r>
                    </a:p>
                  </a:txBody>
                  <a:tcPr marL="12700" marR="12700" marT="12700"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0.16</a:t>
                      </a:r>
                    </a:p>
                  </a:txBody>
                  <a:tcPr marL="12700" marR="12700" marT="12700" marB="0" anchor="b">
                    <a:lnL>
                      <a:noFill/>
                    </a:lnL>
                    <a:lnR>
                      <a:noFill/>
                    </a:lnR>
                    <a:lnT>
                      <a:noFill/>
                    </a:lnT>
                    <a:lnB>
                      <a:noFill/>
                    </a:lnB>
                  </a:tcPr>
                </a:tc>
                <a:tc>
                  <a:txBody>
                    <a:bodyPr/>
                    <a:lstStyle/>
                    <a:p>
                      <a:pPr algn="ctr" fontAlgn="b"/>
                      <a:r>
                        <a:rPr lang="uk-UA" sz="2800" b="0" i="0" u="none" strike="noStrike">
                          <a:solidFill>
                            <a:srgbClr val="000000"/>
                          </a:solidFill>
                          <a:effectLst/>
                          <a:latin typeface="Times New Roman"/>
                          <a:cs typeface="Times New Roman"/>
                        </a:rPr>
                        <a:t>-0.16</a:t>
                      </a:r>
                    </a:p>
                  </a:txBody>
                  <a:tcPr marL="12700" marR="12700" marT="12700" marB="0" anchor="b">
                    <a:lnL>
                      <a:noFill/>
                    </a:lnL>
                    <a:lnR>
                      <a:noFill/>
                    </a:lnR>
                    <a:lnT>
                      <a:noFill/>
                    </a:lnT>
                    <a:lnB>
                      <a:noFill/>
                    </a:lnB>
                  </a:tcPr>
                </a:tc>
                <a:tc>
                  <a:txBody>
                    <a:bodyPr/>
                    <a:lstStyle/>
                    <a:p>
                      <a:pPr algn="ctr" fontAlgn="b"/>
                      <a:r>
                        <a:rPr lang="hr-HR" sz="2800" b="0" i="0" u="none" strike="noStrike" dirty="0">
                          <a:solidFill>
                            <a:srgbClr val="000000"/>
                          </a:solidFill>
                          <a:effectLst/>
                          <a:latin typeface="Times New Roman"/>
                          <a:cs typeface="Times New Roman"/>
                        </a:rPr>
                        <a:t>0.26</a:t>
                      </a:r>
                    </a:p>
                  </a:txBody>
                  <a:tcPr marL="12700" marR="12700" marT="12700" marB="0" anchor="b">
                    <a:lnL>
                      <a:noFill/>
                    </a:lnL>
                    <a:lnR>
                      <a:noFill/>
                    </a:lnR>
                    <a:lnT>
                      <a:noFill/>
                    </a:lnT>
                    <a:lnB>
                      <a:noFill/>
                    </a:lnB>
                  </a:tcPr>
                </a:tc>
                <a:tc>
                  <a:txBody>
                    <a:bodyPr/>
                    <a:lstStyle/>
                    <a:p>
                      <a:pPr algn="ctr" fontAlgn="b"/>
                      <a:r>
                        <a:rPr lang="en-US" sz="2800" b="0" i="0" u="none" strike="noStrike" dirty="0">
                          <a:solidFill>
                            <a:srgbClr val="000000"/>
                          </a:solidFill>
                          <a:effectLst/>
                          <a:latin typeface="Times New Roman"/>
                          <a:cs typeface="Times New Roman"/>
                        </a:rPr>
                        <a:t>1</a:t>
                      </a:r>
                    </a:p>
                  </a:txBody>
                  <a:tcPr marL="12700" marR="12700" marT="12700" marB="0" anchor="b">
                    <a:lnL>
                      <a:noFill/>
                    </a:lnL>
                    <a:lnR>
                      <a:noFill/>
                    </a:lnR>
                    <a:lnT>
                      <a:noFill/>
                    </a:lnT>
                    <a:lnB>
                      <a:noFill/>
                    </a:lnB>
                  </a:tcPr>
                </a:tc>
              </a:tr>
              <a:tr h="324072">
                <a:tc>
                  <a:txBody>
                    <a:bodyPr/>
                    <a:lstStyle/>
                    <a:p>
                      <a:pPr algn="l" fontAlgn="b"/>
                      <a:r>
                        <a:rPr lang="en-US" sz="2800" b="0" i="0" u="none" strike="noStrike" dirty="0">
                          <a:solidFill>
                            <a:srgbClr val="000000"/>
                          </a:solidFill>
                          <a:effectLst/>
                          <a:latin typeface="Times New Roman"/>
                          <a:cs typeface="Times New Roman"/>
                        </a:rPr>
                        <a:t>BSG</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a:solidFill>
                            <a:srgbClr val="000000"/>
                          </a:solidFill>
                          <a:effectLst/>
                          <a:latin typeface="Times New Roman"/>
                          <a:cs typeface="Times New Roman"/>
                        </a:rPr>
                        <a:t>0.18</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a:solidFill>
                            <a:srgbClr val="000000"/>
                          </a:solidFill>
                          <a:effectLst/>
                          <a:latin typeface="Times New Roman"/>
                          <a:cs typeface="Times New Roman"/>
                        </a:rPr>
                        <a:t>0.18</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0.15</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0.22</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uk-UA" sz="2800" b="0" i="0" u="none" strike="noStrike" dirty="0">
                          <a:solidFill>
                            <a:srgbClr val="000000"/>
                          </a:solidFill>
                          <a:effectLst/>
                          <a:latin typeface="Times New Roman"/>
                          <a:cs typeface="Times New Roman"/>
                        </a:rPr>
                        <a:t>-0.19</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0.27</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nb-NO" sz="2800" b="0" i="0" u="none" strike="noStrike" dirty="0">
                          <a:solidFill>
                            <a:srgbClr val="000000"/>
                          </a:solidFill>
                          <a:effectLst/>
                          <a:latin typeface="Times New Roman"/>
                          <a:cs typeface="Times New Roman"/>
                        </a:rPr>
                        <a:t>0.32</a:t>
                      </a:r>
                    </a:p>
                  </a:txBody>
                  <a:tcPr marL="12700" marR="12700" marT="12700" marB="0" anchor="b">
                    <a:lnL>
                      <a:noFill/>
                    </a:lnL>
                    <a:lnR>
                      <a:noFill/>
                    </a:lnR>
                    <a:lnT>
                      <a:noFill/>
                    </a:lnT>
                    <a:lnB w="28575" cap="flat" cmpd="sng" algn="ctr">
                      <a:solidFill>
                        <a:scrgbClr r="0" g="0" b="0"/>
                      </a:solidFill>
                      <a:prstDash val="solid"/>
                      <a:round/>
                      <a:headEnd type="none" w="med" len="med"/>
                      <a:tailEnd type="none" w="med" len="med"/>
                    </a:lnB>
                  </a:tcPr>
                </a:tc>
              </a:tr>
            </a:tbl>
          </a:graphicData>
        </a:graphic>
      </p:graphicFrame>
      <p:sp>
        <p:nvSpPr>
          <p:cNvPr id="32" name="TextBox 31"/>
          <p:cNvSpPr txBox="1"/>
          <p:nvPr/>
        </p:nvSpPr>
        <p:spPr>
          <a:xfrm>
            <a:off x="28727400" y="10896600"/>
            <a:ext cx="12954000" cy="2000548"/>
          </a:xfrm>
          <a:prstGeom prst="rect">
            <a:avLst/>
          </a:prstGeom>
          <a:noFill/>
        </p:spPr>
        <p:txBody>
          <a:bodyPr wrap="square" rtlCol="0">
            <a:spAutoFit/>
          </a:bodyPr>
          <a:lstStyle/>
          <a:p>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Stepwise Regression using length, frequency, association, and semantics predicting the </a:t>
            </a:r>
            <a:r>
              <a:rPr lang="en-US" sz="3200" i="1"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Z </a:t>
            </a:r>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difference score from the Semantic Priming Project</a:t>
            </a:r>
          </a:p>
          <a:p>
            <a:pPr>
              <a:lnSpc>
                <a:spcPct val="50000"/>
              </a:lnSpc>
            </a:pPr>
            <a:endPar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endParaRPr>
          </a:p>
          <a:p>
            <a:r>
              <a:rPr lang="en-US" sz="3200" dirty="0" smtClean="0">
                <a:solidFill>
                  <a:prstClr val="black"/>
                </a:solidFill>
                <a:latin typeface="Times New Roman"/>
                <a:ea typeface="MS PGothic" panose="020B0600070205080204" pitchFamily="34" charset="-128"/>
                <a:cs typeface="Times New Roman"/>
                <a:sym typeface="Times New Roman Bold" panose="02020803070505020304" pitchFamily="18" charset="0"/>
              </a:rPr>
              <a:t>Predictor Values for each variable split by type of priming pair</a:t>
            </a:r>
            <a:endParaRPr lang="en-US" sz="3200" dirty="0">
              <a:solidFill>
                <a:prstClr val="black"/>
              </a:solidFill>
              <a:latin typeface="Times New Roman"/>
              <a:ea typeface="MS PGothic" panose="020B0600070205080204" pitchFamily="34" charset="-128"/>
              <a:cs typeface="Times New Roman"/>
              <a:sym typeface="Times New Roman Bold" panose="02020803070505020304" pitchFamily="18" charset="0"/>
            </a:endParaRP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621453518"/>
              </p:ext>
            </p:extLst>
          </p:nvPr>
        </p:nvGraphicFramePr>
        <p:xfrm>
          <a:off x="28727400" y="12801600"/>
          <a:ext cx="12934107" cy="7616879"/>
        </p:xfrm>
        <a:graphic>
          <a:graphicData uri="http://schemas.openxmlformats.org/drawingml/2006/table">
            <a:tbl>
              <a:tblPr/>
              <a:tblGrid>
                <a:gridCol w="2200007"/>
                <a:gridCol w="3312099"/>
                <a:gridCol w="2393414"/>
                <a:gridCol w="2369238"/>
                <a:gridCol w="2659349"/>
              </a:tblGrid>
              <a:tr h="386814">
                <a:tc>
                  <a:txBody>
                    <a:bodyPr/>
                    <a:lstStyle/>
                    <a:p>
                      <a:pPr algn="l" fontAlgn="b"/>
                      <a:r>
                        <a:rPr lang="sk-SK" sz="2800" b="0" i="0" u="none" strike="noStrike" dirty="0">
                          <a:solidFill>
                            <a:srgbClr val="000000"/>
                          </a:solidFill>
                          <a:effectLst/>
                          <a:latin typeface="Times New Roman"/>
                          <a:cs typeface="Times New Roman"/>
                        </a:rPr>
                        <a:t> </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c gridSpan="2">
                  <a:txBody>
                    <a:bodyPr/>
                    <a:lstStyle/>
                    <a:p>
                      <a:pPr algn="ctr" fontAlgn="b"/>
                      <a:r>
                        <a:rPr lang="en-US" sz="2800" b="1" i="0" u="none" strike="noStrike" dirty="0">
                          <a:solidFill>
                            <a:srgbClr val="000000"/>
                          </a:solidFill>
                          <a:effectLst/>
                          <a:latin typeface="Times New Roman"/>
                          <a:cs typeface="Times New Roman"/>
                        </a:rPr>
                        <a:t>LDT 200 </a:t>
                      </a:r>
                      <a:r>
                        <a:rPr lang="en-US" sz="2800" b="1" i="0" u="none" strike="noStrike" dirty="0" err="1">
                          <a:solidFill>
                            <a:srgbClr val="000000"/>
                          </a:solidFill>
                          <a:effectLst/>
                          <a:latin typeface="Times New Roman"/>
                          <a:cs typeface="Times New Roman"/>
                        </a:rPr>
                        <a:t>ms</a:t>
                      </a:r>
                      <a:r>
                        <a:rPr lang="en-US" sz="2800" b="1" i="0" u="none" strike="noStrike" dirty="0">
                          <a:solidFill>
                            <a:srgbClr val="000000"/>
                          </a:solidFill>
                          <a:effectLst/>
                          <a:latin typeface="Times New Roman"/>
                          <a:cs typeface="Times New Roman"/>
                        </a:rPr>
                        <a:t> Z-Priming</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2800" b="1" i="0" u="none" strike="noStrike" dirty="0">
                          <a:solidFill>
                            <a:srgbClr val="000000"/>
                          </a:solidFill>
                          <a:effectLst/>
                          <a:latin typeface="Times New Roman"/>
                          <a:cs typeface="Times New Roman"/>
                        </a:rPr>
                        <a:t>LDT 1200 </a:t>
                      </a:r>
                      <a:r>
                        <a:rPr lang="en-US" sz="2800" b="1" i="0" u="none" strike="noStrike" dirty="0" err="1">
                          <a:solidFill>
                            <a:srgbClr val="000000"/>
                          </a:solidFill>
                          <a:effectLst/>
                          <a:latin typeface="Times New Roman"/>
                          <a:cs typeface="Times New Roman"/>
                        </a:rPr>
                        <a:t>ms</a:t>
                      </a:r>
                      <a:r>
                        <a:rPr lang="en-US" sz="2800" b="1" i="0" u="none" strike="noStrike" dirty="0">
                          <a:solidFill>
                            <a:srgbClr val="000000"/>
                          </a:solidFill>
                          <a:effectLst/>
                          <a:latin typeface="Times New Roman"/>
                          <a:cs typeface="Times New Roman"/>
                        </a:rPr>
                        <a:t> Z-Priming</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c hMerge="1">
                  <a:txBody>
                    <a:bodyPr/>
                    <a:lstStyle/>
                    <a:p>
                      <a:endParaRPr lang="en-US"/>
                    </a:p>
                  </a:txBody>
                  <a:tcPr/>
                </a:tc>
              </a:tr>
              <a:tr h="386814">
                <a:tc>
                  <a:txBody>
                    <a:bodyPr/>
                    <a:lstStyle/>
                    <a:p>
                      <a:pPr algn="l" fontAlgn="b"/>
                      <a:r>
                        <a:rPr lang="en-US" sz="2800" b="0" i="0" u="none" strike="noStrike">
                          <a:solidFill>
                            <a:srgbClr val="000000"/>
                          </a:solidFill>
                          <a:effectLst/>
                          <a:latin typeface="Times New Roman"/>
                          <a:cs typeface="Times New Roman"/>
                        </a:rPr>
                        <a:t>Variables</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First Associate</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imes New Roman"/>
                          <a:cs typeface="Times New Roman"/>
                        </a:rPr>
                        <a:t>Other Associate </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imes New Roman"/>
                          <a:cs typeface="Times New Roman"/>
                        </a:rPr>
                        <a:t>First Associate</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imes New Roman"/>
                          <a:cs typeface="Times New Roman"/>
                        </a:rPr>
                        <a:t>Other Associate </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r>
              <a:tr h="386814">
                <a:tc>
                  <a:txBody>
                    <a:bodyPr/>
                    <a:lstStyle/>
                    <a:p>
                      <a:pPr algn="l" fontAlgn="b"/>
                      <a:r>
                        <a:rPr lang="en-US" sz="2800" b="0" i="0" u="none" strike="noStrike">
                          <a:solidFill>
                            <a:srgbClr val="000000"/>
                          </a:solidFill>
                          <a:effectLst/>
                          <a:latin typeface="Times New Roman"/>
                          <a:cs typeface="Times New Roman"/>
                        </a:rPr>
                        <a:t>Target Frequency</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pt-BR" sz="2800" b="0" i="0" u="none" strike="noStrike" dirty="0">
                          <a:solidFill>
                            <a:srgbClr val="000000"/>
                          </a:solidFill>
                          <a:effectLst/>
                          <a:latin typeface="Times New Roman"/>
                          <a:cs typeface="Times New Roman"/>
                        </a:rPr>
                        <a:t>-0.02</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pt-BR" sz="2800" b="0" i="0" u="none" strike="noStrike">
                          <a:solidFill>
                            <a:srgbClr val="000000"/>
                          </a:solidFill>
                          <a:effectLst/>
                          <a:latin typeface="Times New Roman"/>
                          <a:cs typeface="Times New Roman"/>
                        </a:rPr>
                        <a:t>-0.02</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pl-PL" sz="2800" b="0" i="0" u="none" strike="noStrike" dirty="0">
                          <a:solidFill>
                            <a:srgbClr val="000000"/>
                          </a:solidFill>
                          <a:effectLst/>
                          <a:latin typeface="Times New Roman"/>
                          <a:cs typeface="Times New Roman"/>
                        </a:rPr>
                        <a:t>-0.06</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c>
                  <a:txBody>
                    <a:bodyPr/>
                    <a:lstStyle/>
                    <a:p>
                      <a:pPr algn="ctr" fontAlgn="b"/>
                      <a:r>
                        <a:rPr lang="pt-BR" sz="2800" b="0" i="0" u="none" strike="noStrike">
                          <a:solidFill>
                            <a:srgbClr val="000000"/>
                          </a:solidFill>
                          <a:effectLst/>
                          <a:latin typeface="Times New Roman"/>
                          <a:cs typeface="Times New Roman"/>
                        </a:rPr>
                        <a:t>-0.02</a:t>
                      </a:r>
                    </a:p>
                  </a:txBody>
                  <a:tcPr marL="24176" marR="24176" marT="24176" marB="0" anchor="b">
                    <a:lnL>
                      <a:noFill/>
                    </a:lnL>
                    <a:lnR>
                      <a:noFill/>
                    </a:lnR>
                    <a:lnT w="28575" cap="flat" cmpd="sng" algn="ctr">
                      <a:solidFill>
                        <a:scrgbClr r="0" g="0" b="0"/>
                      </a:solidFill>
                      <a:prstDash val="solid"/>
                      <a:round/>
                      <a:headEnd type="none" w="med" len="med"/>
                      <a:tailEnd type="none" w="med" len="med"/>
                    </a:lnT>
                    <a:lnB>
                      <a:noFill/>
                    </a:lnB>
                  </a:tcPr>
                </a:tc>
              </a:tr>
              <a:tr h="372309">
                <a:tc>
                  <a:txBody>
                    <a:bodyPr/>
                    <a:lstStyle/>
                    <a:p>
                      <a:pPr algn="l" fontAlgn="b"/>
                      <a:r>
                        <a:rPr lang="en-US" sz="2800" b="0" i="0" u="none" strike="noStrike">
                          <a:solidFill>
                            <a:srgbClr val="000000"/>
                          </a:solidFill>
                          <a:effectLst/>
                          <a:latin typeface="Times New Roman"/>
                          <a:cs typeface="Times New Roman"/>
                        </a:rPr>
                        <a:t>Target Length</a:t>
                      </a: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r>
                        <a:rPr lang="pt-BR" sz="2800" b="0" i="0" u="none" strike="noStrike">
                          <a:solidFill>
                            <a:srgbClr val="000000"/>
                          </a:solidFill>
                          <a:effectLst/>
                          <a:latin typeface="Times New Roman"/>
                          <a:cs typeface="Times New Roman"/>
                        </a:rPr>
                        <a:t>-0.01</a:t>
                      </a:r>
                    </a:p>
                  </a:txBody>
                  <a:tcPr marL="24176" marR="24176" marT="24176"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0.01</a:t>
                      </a:r>
                    </a:p>
                  </a:txBody>
                  <a:tcPr marL="24176" marR="24176" marT="24176" marB="0" anchor="b">
                    <a:lnL>
                      <a:noFill/>
                    </a:lnL>
                    <a:lnR>
                      <a:noFill/>
                    </a:lnR>
                    <a:lnT>
                      <a:noFill/>
                    </a:lnT>
                    <a:lnB>
                      <a:noFill/>
                    </a:lnB>
                  </a:tcPr>
                </a:tc>
              </a:tr>
              <a:tr h="386814">
                <a:tc>
                  <a:txBody>
                    <a:bodyPr/>
                    <a:lstStyle/>
                    <a:p>
                      <a:pPr algn="l" fontAlgn="b"/>
                      <a:r>
                        <a:rPr lang="en-US" sz="2800" b="0" i="0" u="none" strike="noStrike">
                          <a:solidFill>
                            <a:srgbClr val="000000"/>
                          </a:solidFill>
                          <a:effectLst/>
                          <a:latin typeface="Times New Roman"/>
                          <a:cs typeface="Times New Roman"/>
                        </a:rPr>
                        <a:t>FSG</a:t>
                      </a:r>
                    </a:p>
                  </a:txBody>
                  <a:tcPr marL="24176" marR="24176" marT="24176"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r>
                        <a:rPr lang="pl-PL" sz="2800" b="0" i="0" u="none" strike="noStrike" dirty="0">
                          <a:solidFill>
                            <a:srgbClr val="000000"/>
                          </a:solidFill>
                          <a:effectLst/>
                          <a:latin typeface="Times New Roman"/>
                          <a:cs typeface="Times New Roman"/>
                        </a:rPr>
                        <a:t>0.06</a:t>
                      </a: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r>
              <a:tr h="372309">
                <a:tc>
                  <a:txBody>
                    <a:bodyPr/>
                    <a:lstStyle/>
                    <a:p>
                      <a:pPr algn="l" fontAlgn="b"/>
                      <a:r>
                        <a:rPr lang="en-US" sz="2800" b="0" i="0" u="none" strike="noStrike">
                          <a:solidFill>
                            <a:srgbClr val="000000"/>
                          </a:solidFill>
                          <a:effectLst/>
                          <a:latin typeface="Times New Roman"/>
                          <a:cs typeface="Times New Roman"/>
                        </a:rPr>
                        <a:t>BSG</a:t>
                      </a:r>
                    </a:p>
                  </a:txBody>
                  <a:tcPr marL="24176" marR="24176" marT="24176"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0.27</a:t>
                      </a:r>
                    </a:p>
                  </a:txBody>
                  <a:tcPr marL="24176" marR="24176" marT="24176"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0.24</a:t>
                      </a:r>
                    </a:p>
                  </a:txBody>
                  <a:tcPr marL="24176" marR="24176" marT="24176" marB="0" anchor="b">
                    <a:lnL>
                      <a:noFill/>
                    </a:lnL>
                    <a:lnR>
                      <a:noFill/>
                    </a:lnR>
                    <a:lnT>
                      <a:noFill/>
                    </a:lnT>
                    <a:lnB>
                      <a:noFill/>
                    </a:lnB>
                  </a:tcPr>
                </a:tc>
                <a:tc>
                  <a:txBody>
                    <a:bodyPr/>
                    <a:lstStyle/>
                    <a:p>
                      <a:pPr algn="ctr" fontAlgn="b"/>
                      <a:r>
                        <a:rPr lang="nb-NO" sz="2800" b="0" i="0" u="none" strike="noStrike" dirty="0">
                          <a:solidFill>
                            <a:srgbClr val="000000"/>
                          </a:solidFill>
                          <a:effectLst/>
                          <a:latin typeface="Times New Roman"/>
                          <a:cs typeface="Times New Roman"/>
                        </a:rPr>
                        <a:t>0.16</a:t>
                      </a: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r>
              <a:tr h="372309">
                <a:tc>
                  <a:txBody>
                    <a:bodyPr/>
                    <a:lstStyle/>
                    <a:p>
                      <a:pPr algn="l" fontAlgn="b"/>
                      <a:r>
                        <a:rPr lang="en-US" sz="2800" b="0" i="0" u="none" strike="noStrike">
                          <a:solidFill>
                            <a:srgbClr val="000000"/>
                          </a:solidFill>
                          <a:effectLst/>
                          <a:latin typeface="Times New Roman"/>
                          <a:cs typeface="Times New Roman"/>
                        </a:rPr>
                        <a:t>LSA</a:t>
                      </a:r>
                    </a:p>
                  </a:txBody>
                  <a:tcPr marL="24176" marR="24176" marT="24176"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0.09</a:t>
                      </a:r>
                    </a:p>
                  </a:txBody>
                  <a:tcPr marL="24176" marR="24176" marT="24176"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0.19</a:t>
                      </a:r>
                    </a:p>
                  </a:txBody>
                  <a:tcPr marL="24176" marR="24176" marT="24176" marB="0" anchor="b">
                    <a:lnL>
                      <a:noFill/>
                    </a:lnL>
                    <a:lnR>
                      <a:noFill/>
                    </a:lnR>
                    <a:lnT>
                      <a:noFill/>
                    </a:lnT>
                    <a:lnB>
                      <a:noFill/>
                    </a:lnB>
                  </a:tcPr>
                </a:tc>
                <a:tc>
                  <a:txBody>
                    <a:bodyPr/>
                    <a:lstStyle/>
                    <a:p>
                      <a:pPr algn="ctr" fontAlgn="b"/>
                      <a:r>
                        <a:rPr lang="hr-HR" sz="2800" b="0" i="0" u="none" strike="noStrike">
                          <a:solidFill>
                            <a:srgbClr val="000000"/>
                          </a:solidFill>
                          <a:effectLst/>
                          <a:latin typeface="Times New Roman"/>
                          <a:cs typeface="Times New Roman"/>
                        </a:rPr>
                        <a:t>0.07</a:t>
                      </a:r>
                    </a:p>
                  </a:txBody>
                  <a:tcPr marL="24176" marR="24176" marT="24176"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0.12</a:t>
                      </a:r>
                    </a:p>
                  </a:txBody>
                  <a:tcPr marL="24176" marR="24176" marT="24176" marB="0" anchor="b">
                    <a:lnL>
                      <a:noFill/>
                    </a:lnL>
                    <a:lnR>
                      <a:noFill/>
                    </a:lnR>
                    <a:lnT>
                      <a:noFill/>
                    </a:lnT>
                    <a:lnB>
                      <a:noFill/>
                    </a:lnB>
                  </a:tcPr>
                </a:tc>
              </a:tr>
              <a:tr h="372309">
                <a:tc>
                  <a:txBody>
                    <a:bodyPr/>
                    <a:lstStyle/>
                    <a:p>
                      <a:pPr algn="l" fontAlgn="b"/>
                      <a:r>
                        <a:rPr lang="en-US" sz="2800" b="0" i="0" u="none" strike="noStrike">
                          <a:solidFill>
                            <a:srgbClr val="000000"/>
                          </a:solidFill>
                          <a:effectLst/>
                          <a:latin typeface="Times New Roman"/>
                          <a:cs typeface="Times New Roman"/>
                        </a:rPr>
                        <a:t>JCN</a:t>
                      </a: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r>
              <a:tr h="372309">
                <a:tc>
                  <a:txBody>
                    <a:bodyPr/>
                    <a:lstStyle/>
                    <a:p>
                      <a:pPr algn="l" fontAlgn="b"/>
                      <a:r>
                        <a:rPr lang="en-US" sz="2800" b="0" i="0" u="none" strike="noStrike">
                          <a:solidFill>
                            <a:srgbClr val="000000"/>
                          </a:solidFill>
                          <a:effectLst/>
                          <a:latin typeface="Times New Roman"/>
                          <a:cs typeface="Times New Roman"/>
                        </a:rPr>
                        <a:t>Root</a:t>
                      </a:r>
                    </a:p>
                  </a:txBody>
                  <a:tcPr marL="24176" marR="24176" marT="24176" marB="0" anchor="b">
                    <a:lnL>
                      <a:noFill/>
                    </a:lnL>
                    <a:lnR>
                      <a:noFill/>
                    </a:lnR>
                    <a:lnT>
                      <a:noFill/>
                    </a:lnT>
                    <a:lnB>
                      <a:noFill/>
                    </a:lnB>
                  </a:tcPr>
                </a:tc>
                <a:tc>
                  <a:txBody>
                    <a:bodyPr/>
                    <a:lstStyle/>
                    <a:p>
                      <a:pPr algn="ctr" fontAlgn="b"/>
                      <a:r>
                        <a:rPr lang="pt-BR" sz="2800" b="0" i="0" u="none" strike="noStrike">
                          <a:solidFill>
                            <a:srgbClr val="000000"/>
                          </a:solidFill>
                          <a:effectLst/>
                          <a:latin typeface="Times New Roman"/>
                          <a:cs typeface="Times New Roman"/>
                        </a:rPr>
                        <a:t>0.05</a:t>
                      </a:r>
                    </a:p>
                  </a:txBody>
                  <a:tcPr marL="24176" marR="24176" marT="24176" marB="0" anchor="b">
                    <a:lnL>
                      <a:noFill/>
                    </a:lnL>
                    <a:lnR>
                      <a:noFill/>
                    </a:lnR>
                    <a:lnT>
                      <a:noFill/>
                    </a:lnT>
                    <a:lnB>
                      <a:noFill/>
                    </a:lnB>
                  </a:tcPr>
                </a:tc>
                <a:tc>
                  <a:txBody>
                    <a:bodyPr/>
                    <a:lstStyle/>
                    <a:p>
                      <a:pPr algn="ctr" fontAlgn="b"/>
                      <a:r>
                        <a:rPr lang="nb-NO" sz="2800" b="0" i="0" u="none" strike="noStrike" dirty="0">
                          <a:solidFill>
                            <a:srgbClr val="000000"/>
                          </a:solidFill>
                          <a:effectLst/>
                          <a:latin typeface="Times New Roman"/>
                          <a:cs typeface="Times New Roman"/>
                        </a:rPr>
                        <a:t>0.08</a:t>
                      </a:r>
                    </a:p>
                  </a:txBody>
                  <a:tcPr marL="24176" marR="24176" marT="24176"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0.08</a:t>
                      </a: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r>
              <a:tr h="372309">
                <a:tc>
                  <a:txBody>
                    <a:bodyPr/>
                    <a:lstStyle/>
                    <a:p>
                      <a:pPr algn="l" fontAlgn="b"/>
                      <a:r>
                        <a:rPr lang="en-US" sz="2800" b="0" i="0" u="none" strike="noStrike">
                          <a:solidFill>
                            <a:srgbClr val="000000"/>
                          </a:solidFill>
                          <a:effectLst/>
                          <a:latin typeface="Times New Roman"/>
                          <a:cs typeface="Times New Roman"/>
                        </a:rPr>
                        <a:t>Raw</a:t>
                      </a: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r>
                        <a:rPr lang="nb-NO" sz="2800" b="0" i="0" u="none" strike="noStrike" dirty="0" smtClean="0">
                          <a:solidFill>
                            <a:srgbClr val="000000"/>
                          </a:solidFill>
                          <a:effectLst/>
                          <a:latin typeface="Times New Roman"/>
                          <a:cs typeface="Times New Roman"/>
                        </a:rPr>
                        <a:t>0.25</a:t>
                      </a:r>
                      <a:endParaRPr lang="nb-NO" sz="2800" b="0" i="0" u="none" strike="noStrike" dirty="0">
                        <a:solidFill>
                          <a:srgbClr val="000000"/>
                        </a:solidFill>
                        <a:effectLst/>
                        <a:latin typeface="Times New Roman"/>
                        <a:cs typeface="Times New Roman"/>
                      </a:endParaRPr>
                    </a:p>
                  </a:txBody>
                  <a:tcPr marL="24176" marR="24176" marT="24176" marB="0" anchor="b">
                    <a:lnL>
                      <a:noFill/>
                    </a:lnL>
                    <a:lnR>
                      <a:noFill/>
                    </a:lnR>
                    <a:lnT>
                      <a:noFill/>
                    </a:lnT>
                    <a:lnB>
                      <a:noFill/>
                    </a:lnB>
                  </a:tcPr>
                </a:tc>
              </a:tr>
              <a:tr h="372309">
                <a:tc>
                  <a:txBody>
                    <a:bodyPr/>
                    <a:lstStyle/>
                    <a:p>
                      <a:pPr algn="l" fontAlgn="b"/>
                      <a:r>
                        <a:rPr lang="en-US" sz="2800" b="0" i="0" u="none" strike="noStrike">
                          <a:solidFill>
                            <a:srgbClr val="000000"/>
                          </a:solidFill>
                          <a:effectLst/>
                          <a:latin typeface="Times New Roman"/>
                          <a:cs typeface="Times New Roman"/>
                        </a:rPr>
                        <a:t>Affix</a:t>
                      </a: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r>
                        <a:rPr lang="pt-BR" sz="2800" b="0" i="0" u="none" strike="noStrike">
                          <a:solidFill>
                            <a:srgbClr val="000000"/>
                          </a:solidFill>
                          <a:effectLst/>
                          <a:latin typeface="Times New Roman"/>
                          <a:cs typeface="Times New Roman"/>
                        </a:rPr>
                        <a:t>-0.22</a:t>
                      </a:r>
                    </a:p>
                  </a:txBody>
                  <a:tcPr marL="24176" marR="24176" marT="24176" marB="0" anchor="b">
                    <a:lnL>
                      <a:noFill/>
                    </a:lnL>
                    <a:lnR>
                      <a:noFill/>
                    </a:lnR>
                    <a:lnT>
                      <a:noFill/>
                    </a:lnT>
                    <a:lnB>
                      <a:noFill/>
                    </a:lnB>
                  </a:tcPr>
                </a:tc>
              </a:tr>
              <a:tr h="372309">
                <a:tc>
                  <a:txBody>
                    <a:bodyPr/>
                    <a:lstStyle/>
                    <a:p>
                      <a:pPr algn="l"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l" fontAlgn="b"/>
                      <a:endParaRPr lang="en-US" sz="2800" b="0" i="0"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r>
              <a:tr h="372309">
                <a:tc>
                  <a:txBody>
                    <a:bodyPr/>
                    <a:lstStyle/>
                    <a:p>
                      <a:pPr algn="l" fontAlgn="b"/>
                      <a:r>
                        <a:rPr lang="en-US" sz="2800" b="0" i="1" u="none" strike="noStrike">
                          <a:solidFill>
                            <a:srgbClr val="000000"/>
                          </a:solidFill>
                          <a:effectLst/>
                          <a:latin typeface="Times New Roman"/>
                          <a:cs typeface="Times New Roman"/>
                        </a:rPr>
                        <a:t>N</a:t>
                      </a:r>
                    </a:p>
                  </a:txBody>
                  <a:tcPr marL="24176" marR="24176" marT="24176"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1277</a:t>
                      </a:r>
                    </a:p>
                  </a:txBody>
                  <a:tcPr marL="24176" marR="24176" marT="24176" marB="0" anchor="b">
                    <a:lnL>
                      <a:noFill/>
                    </a:lnL>
                    <a:lnR>
                      <a:noFill/>
                    </a:lnR>
                    <a:lnT>
                      <a:noFill/>
                    </a:lnT>
                    <a:lnB>
                      <a:noFill/>
                    </a:lnB>
                  </a:tcPr>
                </a:tc>
                <a:tc>
                  <a:txBody>
                    <a:bodyPr/>
                    <a:lstStyle/>
                    <a:p>
                      <a:pPr algn="ctr" fontAlgn="b"/>
                      <a:r>
                        <a:rPr lang="cs-CZ" sz="2800" b="0" i="0" u="none" strike="noStrike">
                          <a:solidFill>
                            <a:srgbClr val="000000"/>
                          </a:solidFill>
                          <a:effectLst/>
                          <a:latin typeface="Times New Roman"/>
                          <a:cs typeface="Times New Roman"/>
                        </a:rPr>
                        <a:t>1249</a:t>
                      </a:r>
                    </a:p>
                  </a:txBody>
                  <a:tcPr marL="24176" marR="24176" marT="24176"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1277</a:t>
                      </a:r>
                    </a:p>
                  </a:txBody>
                  <a:tcPr marL="24176" marR="24176" marT="24176" marB="0" anchor="b">
                    <a:lnL>
                      <a:noFill/>
                    </a:lnL>
                    <a:lnR>
                      <a:noFill/>
                    </a:lnR>
                    <a:lnT>
                      <a:noFill/>
                    </a:lnT>
                    <a:lnB>
                      <a:noFill/>
                    </a:lnB>
                  </a:tcPr>
                </a:tc>
                <a:tc>
                  <a:txBody>
                    <a:bodyPr/>
                    <a:lstStyle/>
                    <a:p>
                      <a:pPr algn="ctr" fontAlgn="b"/>
                      <a:r>
                        <a:rPr lang="cs-CZ" sz="2800" b="0" i="0" u="none" strike="noStrike" dirty="0">
                          <a:solidFill>
                            <a:srgbClr val="000000"/>
                          </a:solidFill>
                          <a:effectLst/>
                          <a:latin typeface="Times New Roman"/>
                          <a:cs typeface="Times New Roman"/>
                        </a:rPr>
                        <a:t>1249</a:t>
                      </a:r>
                    </a:p>
                  </a:txBody>
                  <a:tcPr marL="24176" marR="24176" marT="24176" marB="0" anchor="b">
                    <a:lnL>
                      <a:noFill/>
                    </a:lnL>
                    <a:lnR>
                      <a:noFill/>
                    </a:lnR>
                    <a:lnT>
                      <a:noFill/>
                    </a:lnT>
                    <a:lnB>
                      <a:noFill/>
                    </a:lnB>
                  </a:tcPr>
                </a:tc>
              </a:tr>
              <a:tr h="372309">
                <a:tc>
                  <a:txBody>
                    <a:bodyPr/>
                    <a:lstStyle/>
                    <a:p>
                      <a:pPr algn="l" fontAlgn="b"/>
                      <a:r>
                        <a:rPr lang="da-DK" sz="2800" b="0" i="1" u="none" strike="noStrike">
                          <a:solidFill>
                            <a:srgbClr val="000000"/>
                          </a:solidFill>
                          <a:effectLst/>
                          <a:latin typeface="Times New Roman"/>
                          <a:cs typeface="Times New Roman"/>
                        </a:rPr>
                        <a:t>R</a:t>
                      </a:r>
                      <a:r>
                        <a:rPr lang="da-DK" sz="2800" b="0" i="1" u="none" strike="noStrike" baseline="30000">
                          <a:solidFill>
                            <a:srgbClr val="000000"/>
                          </a:solidFill>
                          <a:effectLst/>
                          <a:latin typeface="Times New Roman"/>
                          <a:cs typeface="Times New Roman"/>
                        </a:rPr>
                        <a:t>2</a:t>
                      </a:r>
                      <a:endParaRPr lang="da-DK" sz="2800" b="0" i="1" u="none" strike="noStrike">
                        <a:solidFill>
                          <a:srgbClr val="000000"/>
                        </a:solidFill>
                        <a:effectLst/>
                        <a:latin typeface="Times New Roman"/>
                        <a:cs typeface="Times New Roman"/>
                      </a:endParaRPr>
                    </a:p>
                  </a:txBody>
                  <a:tcPr marL="24176" marR="24176" marT="24176" marB="0" anchor="b">
                    <a:lnL>
                      <a:noFill/>
                    </a:lnL>
                    <a:lnR>
                      <a:noFill/>
                    </a:lnR>
                    <a:lnT>
                      <a:noFill/>
                    </a:lnT>
                    <a:lnB>
                      <a:noFill/>
                    </a:lnB>
                  </a:tcPr>
                </a:tc>
                <a:tc>
                  <a:txBody>
                    <a:bodyPr/>
                    <a:lstStyle/>
                    <a:p>
                      <a:pPr algn="ctr" fontAlgn="b"/>
                      <a:r>
                        <a:rPr lang="is-IS" sz="2800" b="0" i="0" u="none" strike="noStrike">
                          <a:solidFill>
                            <a:srgbClr val="000000"/>
                          </a:solidFill>
                          <a:effectLst/>
                          <a:latin typeface="Times New Roman"/>
                          <a:cs typeface="Times New Roman"/>
                        </a:rPr>
                        <a:t>0.04</a:t>
                      </a:r>
                    </a:p>
                  </a:txBody>
                  <a:tcPr marL="24176" marR="24176" marT="24176" marB="0" anchor="b">
                    <a:lnL>
                      <a:noFill/>
                    </a:lnL>
                    <a:lnR>
                      <a:noFill/>
                    </a:lnR>
                    <a:lnT>
                      <a:noFill/>
                    </a:lnT>
                    <a:lnB>
                      <a:noFill/>
                    </a:lnB>
                  </a:tcPr>
                </a:tc>
                <a:tc>
                  <a:txBody>
                    <a:bodyPr/>
                    <a:lstStyle/>
                    <a:p>
                      <a:pPr algn="ctr" fontAlgn="b"/>
                      <a:r>
                        <a:rPr lang="nb-NO" sz="2800" b="0" i="0" u="none" strike="noStrike">
                          <a:solidFill>
                            <a:srgbClr val="000000"/>
                          </a:solidFill>
                          <a:effectLst/>
                          <a:latin typeface="Times New Roman"/>
                          <a:cs typeface="Times New Roman"/>
                        </a:rPr>
                        <a:t>0.03</a:t>
                      </a:r>
                    </a:p>
                  </a:txBody>
                  <a:tcPr marL="24176" marR="24176" marT="24176" marB="0" anchor="b">
                    <a:lnL>
                      <a:noFill/>
                    </a:lnL>
                    <a:lnR>
                      <a:noFill/>
                    </a:lnR>
                    <a:lnT>
                      <a:noFill/>
                    </a:lnT>
                    <a:lnB>
                      <a:noFill/>
                    </a:lnB>
                  </a:tcPr>
                </a:tc>
                <a:tc>
                  <a:txBody>
                    <a:bodyPr/>
                    <a:lstStyle/>
                    <a:p>
                      <a:pPr algn="ctr" fontAlgn="b"/>
                      <a:r>
                        <a:rPr lang="is-IS" sz="2800" b="0" i="0" u="none" strike="noStrike" dirty="0">
                          <a:solidFill>
                            <a:srgbClr val="000000"/>
                          </a:solidFill>
                          <a:effectLst/>
                          <a:latin typeface="Times New Roman"/>
                          <a:cs typeface="Times New Roman"/>
                        </a:rPr>
                        <a:t>0.04</a:t>
                      </a:r>
                    </a:p>
                  </a:txBody>
                  <a:tcPr marL="24176" marR="24176" marT="24176" marB="0" anchor="b">
                    <a:lnL>
                      <a:noFill/>
                    </a:lnL>
                    <a:lnR>
                      <a:noFill/>
                    </a:lnR>
                    <a:lnT>
                      <a:noFill/>
                    </a:lnT>
                    <a:lnB>
                      <a:noFill/>
                    </a:lnB>
                  </a:tcPr>
                </a:tc>
                <a:tc>
                  <a:txBody>
                    <a:bodyPr/>
                    <a:lstStyle/>
                    <a:p>
                      <a:pPr algn="ctr" fontAlgn="b"/>
                      <a:r>
                        <a:rPr lang="nb-NO" sz="2800" b="0" i="0" u="none" strike="noStrike" dirty="0">
                          <a:solidFill>
                            <a:srgbClr val="000000"/>
                          </a:solidFill>
                          <a:effectLst/>
                          <a:latin typeface="Times New Roman"/>
                          <a:cs typeface="Times New Roman"/>
                        </a:rPr>
                        <a:t>0.02</a:t>
                      </a:r>
                    </a:p>
                  </a:txBody>
                  <a:tcPr marL="24176" marR="24176" marT="24176" marB="0" anchor="b">
                    <a:lnL>
                      <a:noFill/>
                    </a:lnL>
                    <a:lnR>
                      <a:noFill/>
                    </a:lnR>
                    <a:lnT>
                      <a:noFill/>
                    </a:lnT>
                    <a:lnB>
                      <a:noFill/>
                    </a:lnB>
                  </a:tcPr>
                </a:tc>
              </a:tr>
              <a:tr h="749453">
                <a:tc>
                  <a:txBody>
                    <a:bodyPr/>
                    <a:lstStyle/>
                    <a:p>
                      <a:pPr algn="l" fontAlgn="b"/>
                      <a:r>
                        <a:rPr lang="en-US" sz="2800" b="0" i="1" u="none" strike="noStrike" dirty="0">
                          <a:solidFill>
                            <a:srgbClr val="000000"/>
                          </a:solidFill>
                          <a:effectLst/>
                          <a:latin typeface="Times New Roman"/>
                          <a:cs typeface="Times New Roman"/>
                        </a:rPr>
                        <a:t>F</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(4, 1272) = </a:t>
                      </a:r>
                      <a:r>
                        <a:rPr lang="is-IS" sz="2800" b="0" i="0" u="none" strike="noStrike" dirty="0" smtClean="0">
                          <a:solidFill>
                            <a:srgbClr val="000000"/>
                          </a:solidFill>
                          <a:effectLst/>
                          <a:latin typeface="Times New Roman"/>
                          <a:cs typeface="Times New Roman"/>
                        </a:rPr>
                        <a:t>12.91</a:t>
                      </a:r>
                    </a:p>
                    <a:p>
                      <a:pPr algn="ctr" fontAlgn="b"/>
                      <a:r>
                        <a:rPr lang="is-IS" sz="2800" b="0" i="1" u="none" strike="noStrike" dirty="0" smtClean="0">
                          <a:solidFill>
                            <a:srgbClr val="000000"/>
                          </a:solidFill>
                          <a:effectLst/>
                          <a:latin typeface="Times New Roman"/>
                          <a:cs typeface="Times New Roman"/>
                        </a:rPr>
                        <a:t>p</a:t>
                      </a:r>
                      <a:r>
                        <a:rPr lang="is-IS" sz="2800" b="0" i="0" u="none" strike="noStrike" dirty="0" smtClean="0">
                          <a:solidFill>
                            <a:srgbClr val="000000"/>
                          </a:solidFill>
                          <a:effectLst/>
                          <a:latin typeface="Times New Roman"/>
                          <a:cs typeface="Times New Roman"/>
                        </a:rPr>
                        <a:t> </a:t>
                      </a:r>
                      <a:r>
                        <a:rPr lang="is-IS" sz="2800" b="0" i="0" u="none" strike="noStrike" dirty="0">
                          <a:solidFill>
                            <a:srgbClr val="000000"/>
                          </a:solidFill>
                          <a:effectLst/>
                          <a:latin typeface="Times New Roman"/>
                          <a:cs typeface="Times New Roman"/>
                        </a:rPr>
                        <a:t>&lt; .001</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(4, 1244) = </a:t>
                      </a:r>
                      <a:r>
                        <a:rPr lang="is-IS" sz="2800" b="0" i="0" u="none" strike="noStrike" dirty="0" smtClean="0">
                          <a:solidFill>
                            <a:srgbClr val="000000"/>
                          </a:solidFill>
                          <a:effectLst/>
                          <a:latin typeface="Times New Roman"/>
                          <a:cs typeface="Times New Roman"/>
                        </a:rPr>
                        <a:t>9.19</a:t>
                      </a:r>
                    </a:p>
                    <a:p>
                      <a:pPr algn="ctr" fontAlgn="b"/>
                      <a:r>
                        <a:rPr lang="is-IS" sz="2800" b="0" i="1" u="none" strike="noStrike" dirty="0" smtClean="0">
                          <a:solidFill>
                            <a:srgbClr val="000000"/>
                          </a:solidFill>
                          <a:effectLst/>
                          <a:latin typeface="Times New Roman"/>
                          <a:cs typeface="Times New Roman"/>
                        </a:rPr>
                        <a:t>p</a:t>
                      </a:r>
                      <a:r>
                        <a:rPr lang="is-IS" sz="2800" b="0" i="0" u="none" strike="noStrike" dirty="0" smtClean="0">
                          <a:solidFill>
                            <a:srgbClr val="000000"/>
                          </a:solidFill>
                          <a:effectLst/>
                          <a:latin typeface="Times New Roman"/>
                          <a:cs typeface="Times New Roman"/>
                        </a:rPr>
                        <a:t>  </a:t>
                      </a:r>
                      <a:r>
                        <a:rPr lang="is-IS" sz="2800" b="0" i="0" u="none" strike="noStrike" dirty="0">
                          <a:solidFill>
                            <a:srgbClr val="000000"/>
                          </a:solidFill>
                          <a:effectLst/>
                          <a:latin typeface="Times New Roman"/>
                          <a:cs typeface="Times New Roman"/>
                        </a:rPr>
                        <a:t>&lt; .001</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cs-CZ" sz="2800" b="0" i="0" u="none" strike="noStrike" dirty="0">
                          <a:solidFill>
                            <a:srgbClr val="000000"/>
                          </a:solidFill>
                          <a:effectLst/>
                          <a:latin typeface="Times New Roman"/>
                          <a:cs typeface="Times New Roman"/>
                        </a:rPr>
                        <a:t>(6, 1270) = </a:t>
                      </a:r>
                      <a:r>
                        <a:rPr lang="cs-CZ" sz="2800" b="0" i="0" u="none" strike="noStrike" dirty="0" smtClean="0">
                          <a:solidFill>
                            <a:srgbClr val="000000"/>
                          </a:solidFill>
                          <a:effectLst/>
                          <a:latin typeface="Times New Roman"/>
                          <a:cs typeface="Times New Roman"/>
                        </a:rPr>
                        <a:t>9.83</a:t>
                      </a:r>
                    </a:p>
                    <a:p>
                      <a:pPr algn="ctr" fontAlgn="b"/>
                      <a:r>
                        <a:rPr lang="cs-CZ" sz="2800" b="0" i="1" u="none" strike="noStrike" dirty="0" smtClean="0">
                          <a:solidFill>
                            <a:srgbClr val="000000"/>
                          </a:solidFill>
                          <a:effectLst/>
                          <a:latin typeface="Times New Roman"/>
                          <a:cs typeface="Times New Roman"/>
                        </a:rPr>
                        <a:t>p</a:t>
                      </a:r>
                      <a:r>
                        <a:rPr lang="cs-CZ" sz="2800" b="0" i="0" u="none" strike="noStrike" dirty="0" smtClean="0">
                          <a:solidFill>
                            <a:srgbClr val="000000"/>
                          </a:solidFill>
                          <a:effectLst/>
                          <a:latin typeface="Times New Roman"/>
                          <a:cs typeface="Times New Roman"/>
                        </a:rPr>
                        <a:t> </a:t>
                      </a:r>
                      <a:r>
                        <a:rPr lang="cs-CZ" sz="2800" b="0" i="0" u="none" strike="noStrike" dirty="0">
                          <a:solidFill>
                            <a:srgbClr val="000000"/>
                          </a:solidFill>
                          <a:effectLst/>
                          <a:latin typeface="Times New Roman"/>
                          <a:cs typeface="Times New Roman"/>
                        </a:rPr>
                        <a:t>&lt; .001</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c>
                  <a:txBody>
                    <a:bodyPr/>
                    <a:lstStyle/>
                    <a:p>
                      <a:pPr algn="ctr" fontAlgn="b"/>
                      <a:r>
                        <a:rPr lang="is-IS" sz="2800" b="0" i="0" u="none" strike="noStrike" dirty="0">
                          <a:solidFill>
                            <a:srgbClr val="000000"/>
                          </a:solidFill>
                          <a:effectLst/>
                          <a:latin typeface="Times New Roman"/>
                          <a:cs typeface="Times New Roman"/>
                        </a:rPr>
                        <a:t>(5,1243) = </a:t>
                      </a:r>
                      <a:r>
                        <a:rPr lang="is-IS" sz="2800" b="0" i="0" u="none" strike="noStrike" dirty="0" smtClean="0">
                          <a:solidFill>
                            <a:srgbClr val="000000"/>
                          </a:solidFill>
                          <a:effectLst/>
                          <a:latin typeface="Times New Roman"/>
                          <a:cs typeface="Times New Roman"/>
                        </a:rPr>
                        <a:t>5.04</a:t>
                      </a:r>
                    </a:p>
                    <a:p>
                      <a:pPr algn="ctr" fontAlgn="b"/>
                      <a:r>
                        <a:rPr lang="is-IS" sz="2800" b="0" i="1" u="none" strike="noStrike" dirty="0" smtClean="0">
                          <a:solidFill>
                            <a:srgbClr val="000000"/>
                          </a:solidFill>
                          <a:effectLst/>
                          <a:latin typeface="Times New Roman"/>
                          <a:cs typeface="Times New Roman"/>
                        </a:rPr>
                        <a:t>p</a:t>
                      </a:r>
                      <a:r>
                        <a:rPr lang="is-IS" sz="2800" b="0" i="0" u="none" strike="noStrike" dirty="0" smtClean="0">
                          <a:solidFill>
                            <a:srgbClr val="000000"/>
                          </a:solidFill>
                          <a:effectLst/>
                          <a:latin typeface="Times New Roman"/>
                          <a:cs typeface="Times New Roman"/>
                        </a:rPr>
                        <a:t> </a:t>
                      </a:r>
                      <a:r>
                        <a:rPr lang="is-IS" sz="2800" b="0" i="0" u="none" strike="noStrike" dirty="0">
                          <a:solidFill>
                            <a:srgbClr val="000000"/>
                          </a:solidFill>
                          <a:effectLst/>
                          <a:latin typeface="Times New Roman"/>
                          <a:cs typeface="Times New Roman"/>
                        </a:rPr>
                        <a:t>&lt; .001</a:t>
                      </a:r>
                    </a:p>
                  </a:txBody>
                  <a:tcPr marL="24176" marR="24176" marT="24176" marB="0" anchor="b">
                    <a:lnL>
                      <a:noFill/>
                    </a:lnL>
                    <a:lnR>
                      <a:noFill/>
                    </a:lnR>
                    <a:lnT>
                      <a:noFill/>
                    </a:lnT>
                    <a:lnB w="28575" cap="flat" cmpd="sng" algn="ctr">
                      <a:solidFill>
                        <a:scrgbClr r="0" g="0" b="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1617</TotalTime>
  <Pages>0</Pages>
  <Words>1217</Words>
  <Characters>0</Characters>
  <Application>Microsoft Macintosh PowerPoint</Application>
  <PresentationFormat>Custom</PresentationFormat>
  <Lines>0</Lines>
  <Paragraphs>408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dc:creator>
  <cp:lastModifiedBy>Erin Buchanan</cp:lastModifiedBy>
  <cp:revision>255</cp:revision>
  <cp:lastPrinted>2013-10-31T19:38:35Z</cp:lastPrinted>
  <dcterms:modified xsi:type="dcterms:W3CDTF">2015-12-02T04:54:20Z</dcterms:modified>
</cp:coreProperties>
</file>