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5pPr>
    <a:lvl6pPr marL="22860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6pPr>
    <a:lvl7pPr marL="27432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7pPr>
    <a:lvl8pPr marL="32004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8pPr>
    <a:lvl9pPr marL="3657600" algn="l" defTabSz="914400" rtl="0" eaLnBrk="1" latinLnBrk="0" hangingPunct="1">
      <a:defRPr sz="1200" kern="1200">
        <a:solidFill>
          <a:srgbClr val="000000"/>
        </a:solidFill>
        <a:latin typeface="Gill Sans" pitchFamily="-84" charset="0"/>
        <a:ea typeface="ヒラギノ角ゴ ProN W3" pitchFamily="-84" charset="-128"/>
        <a:cs typeface="+mn-cs"/>
        <a:sym typeface="Gill Sans" pitchFamily="-8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60DB3"/>
    <a:srgbClr val="E06934"/>
    <a:srgbClr val="0044FE"/>
    <a:srgbClr val="F46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868" autoAdjust="0"/>
    <p:restoredTop sz="94383" autoAdjust="0"/>
  </p:normalViewPr>
  <p:slideViewPr>
    <p:cSldViewPr>
      <p:cViewPr>
        <p:scale>
          <a:sx n="40" d="100"/>
          <a:sy n="40" d="100"/>
        </p:scale>
        <p:origin x="616" y="4280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99343B-EA5F-4ADD-9460-941A8C1EBC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4073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452B7B-E9B7-4454-B0E5-3D59F7AA3E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8385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76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76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F19E96-6FCD-4F9D-8F89-514B47A9C5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87120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5" y="7680325"/>
            <a:ext cx="39503350" cy="21724938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359801-7B5A-400E-B335-3A64EBB55A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78317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C69C8C-A819-431E-9D13-9C81427D3D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79398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4938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3EE697-DFC7-48AF-886D-639558809E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03284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5FD30B-62B3-49B3-90D3-C12BFD3E45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45999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DFA167-9D40-4397-8A22-C598A33180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73375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69EFD-54AA-411B-ABB0-DBDB9944F71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2847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F056D9-60D3-4E39-BDA5-F9140AF54CE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65640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Lucida Grand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41B3A4-0D33-4155-AF48-49EB80A73D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8002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40327263" y="30980063"/>
            <a:ext cx="1174750" cy="109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600">
                <a:solidFill>
                  <a:srgbClr val="878787"/>
                </a:solidFill>
                <a:latin typeface="Lucida Grande" pitchFamily="-84" charset="0"/>
                <a:ea typeface="MS PGothic" panose="020B0600070205080204" pitchFamily="34" charset="-128"/>
                <a:sym typeface="Lucida Grande" pitchFamily="-84" charset="0"/>
              </a:defRPr>
            </a:lvl1pPr>
          </a:lstStyle>
          <a:p>
            <a:fld id="{5FD8FEC7-2C5D-45DE-84FB-9C36ADEAE2E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+mj-lt"/>
          <a:ea typeface="+mj-ea"/>
          <a:cs typeface="+mj-cs"/>
          <a:sym typeface="Lucida Grande" pitchFamily="-84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pitchFamily="-84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24100">
          <a:solidFill>
            <a:schemeClr val="tx1"/>
          </a:solidFill>
          <a:latin typeface="Lucida Grande" charset="0"/>
          <a:ea typeface="ヒラギノ角ゴ ProN W3" charset="0"/>
          <a:cs typeface="ヒラギノ角ゴ ProN W3" charset="0"/>
          <a:sym typeface="Lucida Grande" charset="0"/>
        </a:defRPr>
      </a:lvl9pPr>
    </p:titleStyle>
    <p:bodyStyle>
      <a:lvl1pPr marL="2038350" indent="-1879600" algn="l" rtl="0" eaLnBrk="0" fontAlgn="base" hangingPunct="0">
        <a:spcBef>
          <a:spcPts val="42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75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1pPr>
      <a:lvl2pPr marL="4233863" indent="-1568450" algn="l" rtl="0" eaLnBrk="0" fontAlgn="base" hangingPunct="0">
        <a:spcBef>
          <a:spcPts val="3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53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2pPr>
      <a:lvl3pPr marL="6427788" indent="-1254125" algn="l" rtl="0" eaLnBrk="0" fontAlgn="base" hangingPunct="0">
        <a:spcBef>
          <a:spcPts val="31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31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3pPr>
      <a:lvl4pPr marL="8936038" indent="-1254125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4pPr>
      <a:lvl5pPr marL="11442700" indent="-1252538" algn="l" rtl="0" eaLnBrk="0" fontAlgn="base" hangingPunct="0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pitchFamily="-84" charset="0"/>
        </a:defRPr>
      </a:lvl5pPr>
      <a:lvl6pPr marL="118999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6pPr>
      <a:lvl7pPr marL="123571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7pPr>
      <a:lvl8pPr marL="128143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8pPr>
      <a:lvl9pPr marL="13271500" indent="-1252538" algn="l" rtl="0" fontAlgn="base">
        <a:spcBef>
          <a:spcPts val="26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11000">
          <a:solidFill>
            <a:schemeClr val="tx1"/>
          </a:solidFill>
          <a:latin typeface="+mn-lt"/>
          <a:ea typeface="+mn-ea"/>
          <a:cs typeface="+mn-cs"/>
          <a:sym typeface="Lucida Grande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katy.valentine3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Group 1"/>
          <p:cNvGrpSpPr>
            <a:grpSpLocks/>
          </p:cNvGrpSpPr>
          <p:nvPr/>
        </p:nvGrpSpPr>
        <p:grpSpPr bwMode="auto">
          <a:xfrm>
            <a:off x="1828800" y="1487488"/>
            <a:ext cx="40284400" cy="2684462"/>
            <a:chOff x="0" y="0"/>
            <a:chExt cx="25376" cy="1691"/>
          </a:xfrm>
        </p:grpSpPr>
        <p:sp>
          <p:nvSpPr>
            <p:cNvPr id="13329" name="Rectangle 2"/>
            <p:cNvSpPr>
              <a:spLocks/>
            </p:cNvSpPr>
            <p:nvPr/>
          </p:nvSpPr>
          <p:spPr bwMode="auto">
            <a:xfrm>
              <a:off x="0" y="0"/>
              <a:ext cx="25352" cy="1691"/>
            </a:xfrm>
            <a:prstGeom prst="rect">
              <a:avLst/>
            </a:prstGeom>
            <a:solidFill>
              <a:srgbClr val="560DB3"/>
            </a:solidFill>
            <a:ln w="25400">
              <a:solidFill>
                <a:srgbClr val="23236F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330" name="Rectangle 3"/>
            <p:cNvSpPr>
              <a:spLocks/>
            </p:cNvSpPr>
            <p:nvPr/>
          </p:nvSpPr>
          <p:spPr bwMode="auto">
            <a:xfrm>
              <a:off x="0" y="160"/>
              <a:ext cx="25376" cy="1368"/>
            </a:xfrm>
            <a:prstGeom prst="rect">
              <a:avLst/>
            </a:prstGeom>
            <a:solidFill>
              <a:srgbClr val="560D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8100" tIns="38100" rIns="38100" bIns="38100" anchor="ctr"/>
            <a:lstStyle>
              <a:lvl1pPr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1pPr>
              <a:lvl2pPr marL="742950" indent="-28575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2pPr>
              <a:lvl3pPr marL="11430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3pPr>
              <a:lvl4pPr marL="16002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4pPr>
              <a:lvl5pPr marL="2057400" indent="-228600" eaLnBrk="0" hangingPunct="0"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rgbClr val="000000"/>
                  </a:solidFill>
                  <a:latin typeface="Gill Sans" pitchFamily="-84" charset="0"/>
                  <a:ea typeface="ヒラギノ角ゴ ProN W3" pitchFamily="-84" charset="-128"/>
                  <a:sym typeface="Gill Sans" pitchFamily="-84" charset="0"/>
                </a:defRPr>
              </a:lvl9pPr>
            </a:lstStyle>
            <a:p>
              <a:pPr algn="ctr" eaLnBrk="1" hangingPunct="1"/>
              <a:r>
                <a:rPr lang="en-US" sz="6500" dirty="0" smtClean="0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Individual Expertise in Underlying Memory Judgments</a:t>
              </a:r>
            </a:p>
            <a:p>
              <a:pPr algn="ctr" eaLnBrk="1" hangingPunct="1"/>
              <a:r>
                <a:rPr lang="en-US" sz="6500" dirty="0" smtClean="0">
                  <a:solidFill>
                    <a:srgbClr val="FFFFFF"/>
                  </a:solidFill>
                  <a:latin typeface="Minion Pro" pitchFamily="18" charset="0"/>
                  <a:ea typeface="MS PGothic" panose="020B0600070205080204" pitchFamily="34" charset="-128"/>
                  <a:sym typeface="Minion Pro" pitchFamily="18" charset="0"/>
                </a:rPr>
                <a:t>K.D. Valentine, University of Missouri, Erin M. Buchanan and Katherine Miller, Missouri State University</a:t>
              </a:r>
              <a:endParaRPr lang="en-US" sz="6500" dirty="0">
                <a:solidFill>
                  <a:srgbClr val="FFFFFF"/>
                </a:solidFill>
                <a:latin typeface="Minion Pro" pitchFamily="18" charset="0"/>
                <a:ea typeface="MS PGothic" panose="020B0600070205080204" pitchFamily="34" charset="-128"/>
                <a:sym typeface="Minion Pro" pitchFamily="18" charset="0"/>
              </a:endParaRPr>
            </a:p>
          </p:txBody>
        </p:sp>
      </p:grpSp>
      <p:sp>
        <p:nvSpPr>
          <p:cNvPr id="13314" name="Line 4"/>
          <p:cNvSpPr>
            <a:spLocks noChangeShapeType="1"/>
          </p:cNvSpPr>
          <p:nvPr/>
        </p:nvSpPr>
        <p:spPr bwMode="auto">
          <a:xfrm>
            <a:off x="1827213" y="4170363"/>
            <a:ext cx="77787" cy="27452637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42062400" y="417195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6" name="Line 6"/>
          <p:cNvSpPr>
            <a:spLocks noChangeShapeType="1"/>
          </p:cNvSpPr>
          <p:nvPr/>
        </p:nvSpPr>
        <p:spPr bwMode="auto">
          <a:xfrm rot="10800000" flipH="1">
            <a:off x="1905000" y="31548388"/>
            <a:ext cx="40233600" cy="74612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54" name="Rectangle 7"/>
          <p:cNvSpPr>
            <a:spLocks/>
          </p:cNvSpPr>
          <p:nvPr/>
        </p:nvSpPr>
        <p:spPr bwMode="auto">
          <a:xfrm>
            <a:off x="1905000" y="5257800"/>
            <a:ext cx="13182600" cy="678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Research </a:t>
            </a:r>
            <a:r>
              <a:rPr lang="en-US" sz="3600" dirty="0">
                <a:latin typeface="Times New Roman"/>
                <a:cs typeface="Times New Roman"/>
              </a:rPr>
              <a:t>in judgments of memory indicates that we still need to understand how underlying sorting and judgment from memory is accomplished</a:t>
            </a:r>
            <a:r>
              <a:rPr lang="en-US" sz="3600" dirty="0" smtClean="0">
                <a:latin typeface="Times New Roman"/>
                <a:cs typeface="Times New Roman"/>
              </a:rPr>
              <a:t>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In </a:t>
            </a:r>
            <a:r>
              <a:rPr lang="en-US" sz="3600" dirty="0">
                <a:latin typeface="Times New Roman"/>
                <a:cs typeface="Times New Roman"/>
              </a:rPr>
              <a:t>this study, participants created their own set of free association norms over five testing trials and were then asked to judge the associative strength of their word pairs. 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These </a:t>
            </a:r>
            <a:r>
              <a:rPr lang="en-US" sz="3600" dirty="0">
                <a:latin typeface="Times New Roman"/>
                <a:cs typeface="Times New Roman"/>
              </a:rPr>
              <a:t>judgments were then compared to real associative strengths, a control group, and a matched group. 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Participants </a:t>
            </a:r>
            <a:r>
              <a:rPr lang="en-US" sz="3600" dirty="0">
                <a:latin typeface="Times New Roman"/>
                <a:cs typeface="Times New Roman"/>
              </a:rPr>
              <a:t>who judged their own pairs were better than all other groups implying that judgments based on individualized generated memories are better than judging the collective norm, but </a:t>
            </a:r>
            <a:r>
              <a:rPr lang="en-US" sz="3600" dirty="0" smtClean="0">
                <a:latin typeface="Times New Roman"/>
                <a:cs typeface="Times New Roman"/>
              </a:rPr>
              <a:t>are, albeit, </a:t>
            </a:r>
            <a:r>
              <a:rPr lang="en-US" sz="3600" dirty="0">
                <a:latin typeface="Times New Roman"/>
                <a:cs typeface="Times New Roman"/>
              </a:rPr>
              <a:t>still far from perfect. </a:t>
            </a:r>
            <a:endParaRPr lang="en-US" sz="3600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sp>
        <p:nvSpPr>
          <p:cNvPr id="13319" name="Line 10"/>
          <p:cNvSpPr>
            <a:spLocks noChangeShapeType="1"/>
          </p:cNvSpPr>
          <p:nvPr/>
        </p:nvSpPr>
        <p:spPr bwMode="auto">
          <a:xfrm>
            <a:off x="15087600" y="411480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0" name="Line 11"/>
          <p:cNvSpPr>
            <a:spLocks noChangeShapeType="1"/>
          </p:cNvSpPr>
          <p:nvPr/>
        </p:nvSpPr>
        <p:spPr bwMode="auto">
          <a:xfrm>
            <a:off x="28879800" y="4191000"/>
            <a:ext cx="76200" cy="27374850"/>
          </a:xfrm>
          <a:prstGeom prst="line">
            <a:avLst/>
          </a:prstGeom>
          <a:noFill/>
          <a:ln w="9525">
            <a:solidFill>
              <a:srgbClr val="2929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2" name="Rectangle 14"/>
          <p:cNvSpPr>
            <a:spLocks/>
          </p:cNvSpPr>
          <p:nvPr/>
        </p:nvSpPr>
        <p:spPr bwMode="auto">
          <a:xfrm>
            <a:off x="28956000" y="29337000"/>
            <a:ext cx="131699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marL="3429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800100" indent="-3429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author: erinbuchanan@missouristate.edu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Corresponding author: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katy.valentine3@gmail.com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5" name="Rectangle 22"/>
          <p:cNvSpPr>
            <a:spLocks/>
          </p:cNvSpPr>
          <p:nvPr/>
        </p:nvSpPr>
        <p:spPr bwMode="auto">
          <a:xfrm>
            <a:off x="28956000" y="21488400"/>
            <a:ext cx="13182600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>
                <a:latin typeface="Times New Roman"/>
                <a:cs typeface="Times New Roman"/>
              </a:rPr>
              <a:t>The experimental group had steeper slopes (i.e., more sensitivity) and lower intercepts (i.e., less bias) when calculated with their norms versus database norms, </a:t>
            </a:r>
            <a:r>
              <a:rPr lang="en-US" sz="3600" dirty="0" smtClean="0">
                <a:latin typeface="Times New Roman"/>
                <a:cs typeface="Times New Roman"/>
              </a:rPr>
              <a:t>which indicated </a:t>
            </a:r>
            <a:r>
              <a:rPr lang="en-US" sz="3600" dirty="0">
                <a:latin typeface="Times New Roman"/>
                <a:cs typeface="Times New Roman"/>
              </a:rPr>
              <a:t>that judgments of individualized information were much more accurate than collective information. 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The </a:t>
            </a:r>
            <a:r>
              <a:rPr lang="en-US" sz="3600" dirty="0">
                <a:latin typeface="Times New Roman"/>
                <a:cs typeface="Times New Roman"/>
              </a:rPr>
              <a:t>matched group </a:t>
            </a:r>
            <a:r>
              <a:rPr lang="en-US" sz="3600" dirty="0" smtClean="0">
                <a:latin typeface="Times New Roman"/>
                <a:cs typeface="Times New Roman"/>
              </a:rPr>
              <a:t>showed this </a:t>
            </a:r>
            <a:r>
              <a:rPr lang="en-US" sz="3600" dirty="0">
                <a:latin typeface="Times New Roman"/>
                <a:cs typeface="Times New Roman"/>
              </a:rPr>
              <a:t>effect was not simply due to easier cue-target pairs to guess, as their steepest slopes were when compared to the database norms. 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marL="611188" indent="-571500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Intercepts </a:t>
            </a:r>
            <a:r>
              <a:rPr lang="en-US" sz="3600" dirty="0">
                <a:latin typeface="Times New Roman"/>
                <a:cs typeface="Times New Roman"/>
              </a:rPr>
              <a:t>were still upwardly </a:t>
            </a:r>
            <a:r>
              <a:rPr lang="en-US" sz="3600" dirty="0" smtClean="0">
                <a:latin typeface="Times New Roman"/>
                <a:cs typeface="Times New Roman"/>
              </a:rPr>
              <a:t>biased, but were decreased in the no database calculations, matching Maki’s </a:t>
            </a:r>
            <a:r>
              <a:rPr lang="en-US" sz="3600" dirty="0">
                <a:latin typeface="Times New Roman"/>
                <a:cs typeface="Times New Roman"/>
              </a:rPr>
              <a:t>previous results showing that pairs with no known relationship show decreased bias in judgments. </a:t>
            </a:r>
            <a:endParaRPr lang="en-US" sz="3600" dirty="0" smtClean="0">
              <a:latin typeface="Times New Roman"/>
              <a:cs typeface="Times New Roman"/>
            </a:endParaRPr>
          </a:p>
        </p:txBody>
      </p:sp>
      <p:sp>
        <p:nvSpPr>
          <p:cNvPr id="35" name="Rectangle 3"/>
          <p:cNvSpPr>
            <a:spLocks/>
          </p:cNvSpPr>
          <p:nvPr/>
        </p:nvSpPr>
        <p:spPr bwMode="auto">
          <a:xfrm>
            <a:off x="1828800" y="4114800"/>
            <a:ext cx="13258800" cy="1009650"/>
          </a:xfrm>
          <a:prstGeom prst="rect">
            <a:avLst/>
          </a:prstGeom>
          <a:solidFill>
            <a:srgbClr val="560DB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Minion Pro" pitchFamily="18" charset="0"/>
                <a:ea typeface="MS PGothic" panose="020B0600070205080204" pitchFamily="34" charset="-128"/>
                <a:sym typeface="Minion Pro" pitchFamily="18" charset="0"/>
              </a:rPr>
              <a:t>Abstract</a:t>
            </a:r>
            <a:endParaRPr lang="en-US" sz="4000" dirty="0">
              <a:solidFill>
                <a:srgbClr val="FFFFFF"/>
              </a:solidFill>
              <a:latin typeface="Minion Pro" pitchFamily="18" charset="0"/>
              <a:ea typeface="MS PGothic" panose="020B0600070205080204" pitchFamily="34" charset="-128"/>
              <a:sym typeface="Minion Pro" pitchFamily="18" charset="0"/>
            </a:endParaRPr>
          </a:p>
        </p:txBody>
      </p:sp>
      <p:sp>
        <p:nvSpPr>
          <p:cNvPr id="37" name="Rectangle 7"/>
          <p:cNvSpPr>
            <a:spLocks/>
          </p:cNvSpPr>
          <p:nvPr/>
        </p:nvSpPr>
        <p:spPr bwMode="auto">
          <a:xfrm>
            <a:off x="1905000" y="26898600"/>
            <a:ext cx="13258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571500" indent="-571500">
              <a:buFont typeface="Arial"/>
              <a:buChar char="•"/>
            </a:pPr>
            <a:r>
              <a:rPr lang="en-US" sz="3600" b="1" i="1" dirty="0" smtClean="0">
                <a:latin typeface="Times New Roman"/>
                <a:cs typeface="Times New Roman"/>
              </a:rPr>
              <a:t>Participants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Experimental, </a:t>
            </a:r>
            <a:r>
              <a:rPr lang="en-US" sz="3600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N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 = 41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Matched, </a:t>
            </a:r>
            <a:r>
              <a:rPr lang="en-US" sz="3600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N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 = 41</a:t>
            </a:r>
          </a:p>
          <a:p>
            <a:pPr marL="571500" indent="-571500">
              <a:buFont typeface="Arial"/>
              <a:buChar char="•"/>
            </a:pPr>
            <a:r>
              <a:rPr lang="en-US" sz="3600" b="1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Stimuli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Chosen from the free association database (Nelson et al., 2004)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20 cue words with &gt;= 10 target words were selected to allow for a variety of answers.</a:t>
            </a:r>
          </a:p>
          <a:p>
            <a:pPr marL="1314450" lvl="1" indent="-571500">
              <a:buFont typeface="Arial"/>
              <a:buChar char="•"/>
            </a:pPr>
            <a:endParaRPr lang="en-US" sz="36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sp>
        <p:nvSpPr>
          <p:cNvPr id="38" name="Rectangle 3"/>
          <p:cNvSpPr>
            <a:spLocks/>
          </p:cNvSpPr>
          <p:nvPr/>
        </p:nvSpPr>
        <p:spPr bwMode="auto">
          <a:xfrm>
            <a:off x="1865313" y="11952288"/>
            <a:ext cx="13260387" cy="990600"/>
          </a:xfrm>
          <a:prstGeom prst="rect">
            <a:avLst/>
          </a:prstGeom>
          <a:solidFill>
            <a:srgbClr val="560DB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Minion Pro" pitchFamily="18" charset="0"/>
                <a:ea typeface="MS PGothic" panose="020B0600070205080204" pitchFamily="34" charset="-128"/>
                <a:sym typeface="Minion Pro" pitchFamily="18" charset="0"/>
              </a:rPr>
              <a:t>Introduction</a:t>
            </a:r>
            <a:endParaRPr lang="en-US" sz="4000" dirty="0">
              <a:solidFill>
                <a:srgbClr val="FFFFFF"/>
              </a:solidFill>
              <a:latin typeface="Minion Pro" pitchFamily="18" charset="0"/>
              <a:ea typeface="MS PGothic" panose="020B0600070205080204" pitchFamily="34" charset="-128"/>
              <a:sym typeface="Minion Pro" pitchFamily="18" charset="0"/>
            </a:endParaRPr>
          </a:p>
        </p:txBody>
      </p:sp>
      <p:sp>
        <p:nvSpPr>
          <p:cNvPr id="39" name="Rectangle 7"/>
          <p:cNvSpPr>
            <a:spLocks/>
          </p:cNvSpPr>
          <p:nvPr/>
        </p:nvSpPr>
        <p:spPr bwMode="auto">
          <a:xfrm>
            <a:off x="1905000" y="12954000"/>
            <a:ext cx="13106400" cy="128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571500" indent="-571500">
              <a:buFont typeface="Arial"/>
              <a:buChar char="•"/>
            </a:pPr>
            <a:r>
              <a:rPr lang="en-US" sz="3600" dirty="0" err="1" smtClean="0">
                <a:latin typeface="Times New Roman"/>
                <a:cs typeface="Times New Roman"/>
              </a:rPr>
              <a:t>Koriat</a:t>
            </a: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>
                <a:latin typeface="Times New Roman"/>
                <a:cs typeface="Times New Roman"/>
              </a:rPr>
              <a:t>and Bjork (2005, 2006) showed the importance of exploring judgment processes for </a:t>
            </a:r>
            <a:r>
              <a:rPr lang="en-US" sz="3600" dirty="0" smtClean="0">
                <a:latin typeface="Times New Roman"/>
                <a:cs typeface="Times New Roman"/>
              </a:rPr>
              <a:t>learners as judgments </a:t>
            </a:r>
            <a:r>
              <a:rPr lang="en-US" sz="3600" dirty="0">
                <a:latin typeface="Times New Roman"/>
                <a:cs typeface="Times New Roman"/>
              </a:rPr>
              <a:t>of learning (JOLs) were heavily biased, often to the learners’ disadvantage. 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In </a:t>
            </a:r>
            <a:r>
              <a:rPr lang="en-US" sz="3600" dirty="0">
                <a:latin typeface="Times New Roman"/>
                <a:cs typeface="Times New Roman"/>
              </a:rPr>
              <a:t>a free association (FA) task, participants are given a cue word and asked to respond with the first target word that comes to mind. The USF norms contain thousands of cue-target pairs with percent responses for each combination. 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In Maki’s (</a:t>
            </a:r>
            <a:r>
              <a:rPr lang="en-US" sz="3600" dirty="0">
                <a:latin typeface="Times New Roman"/>
                <a:cs typeface="Times New Roman"/>
              </a:rPr>
              <a:t>2006a; 2006b) </a:t>
            </a:r>
            <a:r>
              <a:rPr lang="en-US" sz="3600" dirty="0" smtClean="0">
                <a:latin typeface="Times New Roman"/>
                <a:cs typeface="Times New Roman"/>
              </a:rPr>
              <a:t>studies</a:t>
            </a:r>
            <a:r>
              <a:rPr lang="en-US" sz="3600" dirty="0">
                <a:latin typeface="Times New Roman"/>
                <a:cs typeface="Times New Roman"/>
              </a:rPr>
              <a:t>, participants completed a judgments of associative memory (JAM) task using those norms as a comparison rubric</a:t>
            </a:r>
            <a:r>
              <a:rPr lang="en-US" sz="3600" dirty="0" smtClean="0">
                <a:latin typeface="Times New Roman"/>
                <a:cs typeface="Times New Roman"/>
              </a:rPr>
              <a:t>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Participants </a:t>
            </a:r>
            <a:r>
              <a:rPr lang="en-US" sz="3600" dirty="0">
                <a:latin typeface="Times New Roman"/>
                <a:cs typeface="Times New Roman"/>
              </a:rPr>
              <a:t>were given cue-target pairs and asked to judge their relation by guessing the number of people who would say the target word if first shown the cue word</a:t>
            </a:r>
            <a:r>
              <a:rPr lang="en-US" sz="3600" dirty="0" smtClean="0">
                <a:latin typeface="Times New Roman"/>
                <a:cs typeface="Times New Roman"/>
              </a:rPr>
              <a:t>.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For </a:t>
            </a:r>
            <a:r>
              <a:rPr lang="en-US" sz="3600" dirty="0">
                <a:latin typeface="Times New Roman"/>
                <a:cs typeface="Times New Roman"/>
              </a:rPr>
              <a:t>example, if shown </a:t>
            </a:r>
            <a:r>
              <a:rPr lang="en-US" sz="3600" i="1" dirty="0">
                <a:latin typeface="Times New Roman"/>
                <a:cs typeface="Times New Roman"/>
              </a:rPr>
              <a:t>off</a:t>
            </a:r>
            <a:r>
              <a:rPr lang="en-US" sz="3600" dirty="0">
                <a:latin typeface="Times New Roman"/>
                <a:cs typeface="Times New Roman"/>
              </a:rPr>
              <a:t>, how many people would say </a:t>
            </a:r>
            <a:r>
              <a:rPr lang="en-US" sz="3600" i="1" dirty="0">
                <a:latin typeface="Times New Roman"/>
                <a:cs typeface="Times New Roman"/>
              </a:rPr>
              <a:t>on</a:t>
            </a:r>
            <a:r>
              <a:rPr lang="en-US" sz="3600" dirty="0">
                <a:latin typeface="Times New Roman"/>
                <a:cs typeface="Times New Roman"/>
              </a:rPr>
              <a:t>? 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Participant’s </a:t>
            </a:r>
            <a:r>
              <a:rPr lang="en-US" sz="3600" dirty="0">
                <a:latin typeface="Times New Roman"/>
                <a:cs typeface="Times New Roman"/>
              </a:rPr>
              <a:t>bias was calculated as the intercept value when using participant judgments to predict normed information. Their sensitivity to differences in relation strength was measured using the slope of that regression </a:t>
            </a:r>
            <a:r>
              <a:rPr lang="en-US" sz="3600" dirty="0" smtClean="0">
                <a:latin typeface="Times New Roman"/>
                <a:cs typeface="Times New Roman"/>
              </a:rPr>
              <a:t>analysis.</a:t>
            </a:r>
          </a:p>
          <a:p>
            <a:pPr marL="571500" indent="-571500">
              <a:buFont typeface="Arial"/>
              <a:buChar char="•"/>
            </a:pPr>
            <a:r>
              <a:rPr lang="en-US" sz="3600" dirty="0" smtClean="0">
                <a:latin typeface="Times New Roman"/>
                <a:cs typeface="Times New Roman"/>
              </a:rPr>
              <a:t> </a:t>
            </a:r>
            <a:r>
              <a:rPr lang="en-US" sz="3600" dirty="0">
                <a:latin typeface="Times New Roman"/>
                <a:cs typeface="Times New Roman"/>
              </a:rPr>
              <a:t>Valentine and Buchanan (2012) found that </a:t>
            </a:r>
            <a:r>
              <a:rPr lang="en-US" sz="3600" dirty="0" smtClean="0">
                <a:latin typeface="Times New Roman"/>
                <a:cs typeface="Times New Roman"/>
              </a:rPr>
              <a:t>these </a:t>
            </a:r>
            <a:r>
              <a:rPr lang="en-US" sz="3600" dirty="0">
                <a:latin typeface="Times New Roman"/>
                <a:cs typeface="Times New Roman"/>
              </a:rPr>
              <a:t>slope and intercept values are extremely consistent across studies of JAM, indicating that judgments are upwardly biased and rather insensitive to differences in memory strength. </a:t>
            </a:r>
            <a:endParaRPr lang="en-US" sz="3600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sp>
        <p:nvSpPr>
          <p:cNvPr id="40" name="Rectangle 3"/>
          <p:cNvSpPr>
            <a:spLocks/>
          </p:cNvSpPr>
          <p:nvPr/>
        </p:nvSpPr>
        <p:spPr bwMode="auto">
          <a:xfrm>
            <a:off x="15087600" y="15849600"/>
            <a:ext cx="13792200" cy="914400"/>
          </a:xfrm>
          <a:prstGeom prst="rect">
            <a:avLst/>
          </a:prstGeom>
          <a:solidFill>
            <a:srgbClr val="560DB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Minion Pro" pitchFamily="18" charset="0"/>
                <a:ea typeface="MS PGothic" panose="020B0600070205080204" pitchFamily="34" charset="-128"/>
                <a:sym typeface="Minion Pro" pitchFamily="18" charset="0"/>
              </a:rPr>
              <a:t>Results</a:t>
            </a:r>
            <a:endParaRPr lang="en-US" sz="4000" dirty="0">
              <a:solidFill>
                <a:srgbClr val="FFFFFF"/>
              </a:solidFill>
              <a:latin typeface="Minion Pro" pitchFamily="18" charset="0"/>
              <a:ea typeface="MS PGothic" panose="020B0600070205080204" pitchFamily="34" charset="-128"/>
              <a:sym typeface="Minion Pro" pitchFamily="18" charset="0"/>
            </a:endParaRPr>
          </a:p>
        </p:txBody>
      </p:sp>
      <p:sp>
        <p:nvSpPr>
          <p:cNvPr id="42" name="Rectangle 22"/>
          <p:cNvSpPr>
            <a:spLocks/>
          </p:cNvSpPr>
          <p:nvPr/>
        </p:nvSpPr>
        <p:spPr bwMode="auto">
          <a:xfrm>
            <a:off x="15240000" y="16992600"/>
            <a:ext cx="13487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496888" indent="-4572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2 (experimental vs. matched) X 3(yes/no/database) Repeated Measures ANOVAs were conducted to compare the slope and intercept values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for groups.</a:t>
            </a:r>
          </a:p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Significant interaction effects indicated a difference in slope and intercepts for matched versus experimental groups by normed information type. Paired </a:t>
            </a:r>
            <a:r>
              <a:rPr lang="en-US" sz="3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t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-tests were used to analyze this interaction. </a:t>
            </a:r>
          </a:p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Means (</a:t>
            </a:r>
            <a:r>
              <a:rPr lang="en-US" sz="3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SD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), </a:t>
            </a:r>
            <a:r>
              <a:rPr lang="en-US" sz="3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F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-test, </a:t>
            </a:r>
            <a:r>
              <a:rPr lang="en-US" sz="3600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t</a:t>
            </a:r>
            <a:r>
              <a:rPr lang="en-US" sz="3600" i="1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-</a:t>
            </a:r>
            <a:r>
              <a:rPr lang="en-US" sz="36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tests 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sym typeface="Times New Roman" panose="02020603050405020304" pitchFamily="18" charset="0"/>
              </a:rPr>
              <a:t>presented below.</a:t>
            </a:r>
          </a:p>
          <a:p>
            <a:pPr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sym typeface="Times New Roman" panose="02020603050405020304" pitchFamily="18" charset="0"/>
            </a:endParaRPr>
          </a:p>
        </p:txBody>
      </p:sp>
      <p:sp>
        <p:nvSpPr>
          <p:cNvPr id="43" name="Rectangle 3"/>
          <p:cNvSpPr>
            <a:spLocks/>
          </p:cNvSpPr>
          <p:nvPr/>
        </p:nvSpPr>
        <p:spPr bwMode="auto">
          <a:xfrm>
            <a:off x="28905200" y="20421600"/>
            <a:ext cx="13169900" cy="1066800"/>
          </a:xfrm>
          <a:prstGeom prst="rect">
            <a:avLst/>
          </a:prstGeom>
          <a:solidFill>
            <a:srgbClr val="560DB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Minion Pro" pitchFamily="18" charset="0"/>
                <a:ea typeface="MS PGothic" panose="020B0600070205080204" pitchFamily="34" charset="-128"/>
                <a:sym typeface="Minion Pro" pitchFamily="18" charset="0"/>
              </a:rPr>
              <a:t>Discussion</a:t>
            </a:r>
            <a:endParaRPr lang="en-US" sz="4000" dirty="0">
              <a:solidFill>
                <a:srgbClr val="FFFFFF"/>
              </a:solidFill>
              <a:latin typeface="Minion Pro" pitchFamily="18" charset="0"/>
              <a:ea typeface="MS PGothic" panose="020B0600070205080204" pitchFamily="34" charset="-128"/>
              <a:sym typeface="Minion Pro" pitchFamily="18" charset="0"/>
            </a:endParaRPr>
          </a:p>
        </p:txBody>
      </p:sp>
      <p:sp>
        <p:nvSpPr>
          <p:cNvPr id="44" name="Rectangle 3"/>
          <p:cNvSpPr>
            <a:spLocks/>
          </p:cNvSpPr>
          <p:nvPr/>
        </p:nvSpPr>
        <p:spPr bwMode="auto">
          <a:xfrm>
            <a:off x="1905000" y="25603200"/>
            <a:ext cx="13258800" cy="914400"/>
          </a:xfrm>
          <a:prstGeom prst="rect">
            <a:avLst/>
          </a:prstGeom>
          <a:solidFill>
            <a:srgbClr val="560DB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Minion Pro" pitchFamily="18" charset="0"/>
                <a:ea typeface="MS PGothic" panose="020B0600070205080204" pitchFamily="34" charset="-128"/>
                <a:sym typeface="Minion Pro" pitchFamily="18" charset="0"/>
              </a:rPr>
              <a:t>Method</a:t>
            </a:r>
            <a:endParaRPr lang="en-US" sz="4000" dirty="0">
              <a:solidFill>
                <a:srgbClr val="FFFFFF"/>
              </a:solidFill>
              <a:latin typeface="Minion Pro" pitchFamily="18" charset="0"/>
              <a:ea typeface="MS PGothic" panose="020B0600070205080204" pitchFamily="34" charset="-128"/>
              <a:sym typeface="Minion Pro" pitchFamily="18" charset="0"/>
            </a:endParaRPr>
          </a:p>
        </p:txBody>
      </p:sp>
      <p:sp>
        <p:nvSpPr>
          <p:cNvPr id="45" name="Rectangle 3"/>
          <p:cNvSpPr>
            <a:spLocks/>
          </p:cNvSpPr>
          <p:nvPr/>
        </p:nvSpPr>
        <p:spPr bwMode="auto">
          <a:xfrm>
            <a:off x="28956000" y="28422600"/>
            <a:ext cx="13258800" cy="914400"/>
          </a:xfrm>
          <a:prstGeom prst="rect">
            <a:avLst/>
          </a:prstGeom>
          <a:solidFill>
            <a:srgbClr val="560DB3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38100" tIns="38100" rIns="38100" bIns="38100" anchor="ctr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/>
            <a:r>
              <a:rPr lang="en-US" sz="4000" dirty="0" smtClean="0">
                <a:solidFill>
                  <a:srgbClr val="FFFFFF"/>
                </a:solidFill>
                <a:latin typeface="Minion Pro" pitchFamily="18" charset="0"/>
                <a:ea typeface="MS PGothic" panose="020B0600070205080204" pitchFamily="34" charset="-128"/>
                <a:sym typeface="Minion Pro" pitchFamily="18" charset="0"/>
              </a:rPr>
              <a:t>Contact</a:t>
            </a:r>
            <a:endParaRPr lang="en-US" sz="4000" dirty="0">
              <a:solidFill>
                <a:srgbClr val="FFFFFF"/>
              </a:solidFill>
              <a:latin typeface="Minion Pro" pitchFamily="18" charset="0"/>
              <a:ea typeface="MS PGothic" panose="020B0600070205080204" pitchFamily="34" charset="-128"/>
              <a:sym typeface="Minion Pro" pitchFamily="18" charset="0"/>
            </a:endParaRPr>
          </a:p>
        </p:txBody>
      </p:sp>
      <p:pic>
        <p:nvPicPr>
          <p:cNvPr id="3" name="Picture 2" descr="phot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371600"/>
            <a:ext cx="1586167" cy="1583174"/>
          </a:xfrm>
          <a:prstGeom prst="rect">
            <a:avLst/>
          </a:prstGeom>
        </p:spPr>
      </p:pic>
      <p:pic>
        <p:nvPicPr>
          <p:cNvPr id="4" name="Picture 3" descr="MissouriState_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0800" y="1447800"/>
            <a:ext cx="1441704" cy="1631929"/>
          </a:xfrm>
          <a:prstGeom prst="rect">
            <a:avLst/>
          </a:prstGeom>
        </p:spPr>
      </p:pic>
      <p:sp>
        <p:nvSpPr>
          <p:cNvPr id="31" name="Rectangle 7"/>
          <p:cNvSpPr>
            <a:spLocks/>
          </p:cNvSpPr>
          <p:nvPr/>
        </p:nvSpPr>
        <p:spPr bwMode="auto">
          <a:xfrm>
            <a:off x="15392400" y="4419600"/>
            <a:ext cx="132588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571500" indent="-571500">
              <a:buFont typeface="Arial"/>
              <a:buChar char="•"/>
            </a:pPr>
            <a:r>
              <a:rPr lang="en-US" sz="3600" b="1" i="1" dirty="0" smtClean="0">
                <a:latin typeface="Times New Roman"/>
                <a:cs typeface="Times New Roman"/>
              </a:rPr>
              <a:t>Norming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Each experimental participant was tested five times.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“Please list the first four words that pop into your mind when you hear </a:t>
            </a:r>
            <a:r>
              <a:rPr lang="en-US" sz="3600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cue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”.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Language use and meaning were disambiguated to focus on association, over definitions.</a:t>
            </a:r>
          </a:p>
          <a:p>
            <a:pPr marL="571500" indent="-571500">
              <a:buFont typeface="Arial"/>
              <a:buChar char="•"/>
            </a:pPr>
            <a:r>
              <a:rPr lang="en-US" sz="3600" b="1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Free Association Testing</a:t>
            </a:r>
            <a:endParaRPr lang="en-US" sz="36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Average responses were made for each experimental participant.</a:t>
            </a: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Each person was asked</a:t>
            </a:r>
            <a:r>
              <a:rPr lang="en-US" sz="36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: “When asked about </a:t>
            </a:r>
            <a:r>
              <a:rPr lang="en-US" sz="3600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cue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, </a:t>
            </a:r>
            <a:r>
              <a:rPr lang="en-US" sz="36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you listed the word </a:t>
            </a:r>
            <a:r>
              <a:rPr lang="en-US" sz="3600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target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.  </a:t>
            </a:r>
            <a:r>
              <a:rPr lang="en-US" sz="36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What percent of the time did you put </a:t>
            </a:r>
            <a:r>
              <a:rPr lang="en-US" sz="3600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cue 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and </a:t>
            </a:r>
            <a:r>
              <a:rPr lang="en-US" sz="3600" i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target 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together</a:t>
            </a:r>
            <a:r>
              <a:rPr lang="en-US" sz="36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?” </a:t>
            </a:r>
            <a:endParaRPr lang="en-US" sz="36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marL="1314450" lvl="1" indent="-571500">
              <a:buFont typeface="Arial"/>
              <a:buChar char="•"/>
            </a:pP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Matched group participants were asked to complete a normal FA task, but were matched to a specific experimental participant's norms.</a:t>
            </a:r>
          </a:p>
          <a:p>
            <a:pPr marL="571500" indent="-571500">
              <a:buFont typeface="Arial"/>
              <a:buChar char="•"/>
            </a:pPr>
            <a:r>
              <a:rPr lang="en-US" sz="3600" b="1" i="1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Variables</a:t>
            </a:r>
            <a:endParaRPr lang="en-US" sz="3600" dirty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marL="1314450" lvl="1" indent="-571500">
              <a:buFont typeface="Arial"/>
              <a:buChar char="•"/>
            </a:pPr>
            <a:r>
              <a:rPr lang="en-US" sz="36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Slope and intercept values for each participant compared to words in/not in the free association database but tied to experimental group norms (expert) as well as free association norms (collective), were calculated as the dependent variables for this study. </a:t>
            </a:r>
            <a:endParaRPr lang="en-US" sz="36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marL="1314450" lvl="1" indent="-571500">
              <a:buFont typeface="Arial"/>
              <a:buChar char="•"/>
            </a:pPr>
            <a:endParaRPr lang="en-US" sz="36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marL="1314450" lvl="1" indent="-571500">
              <a:buFont typeface="Arial"/>
              <a:buChar char="•"/>
            </a:pPr>
            <a:endParaRPr lang="en-US" sz="36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751718"/>
              </p:ext>
            </p:extLst>
          </p:nvPr>
        </p:nvGraphicFramePr>
        <p:xfrm>
          <a:off x="15392400" y="21488400"/>
          <a:ext cx="13258801" cy="4590819"/>
        </p:xfrm>
        <a:graphic>
          <a:graphicData uri="http://schemas.openxmlformats.org/drawingml/2006/table">
            <a:tbl>
              <a:tblPr/>
              <a:tblGrid>
                <a:gridCol w="2133600"/>
                <a:gridCol w="2299877"/>
                <a:gridCol w="2653123"/>
                <a:gridCol w="2895600"/>
                <a:gridCol w="3276601"/>
              </a:tblGrid>
              <a:tr h="4206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Slope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Yes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No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Database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Omnibus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63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Experimental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0.495 (0.256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0.521 (0.225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0.259 0(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.196)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(2, 80) =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20.147</a:t>
                      </a:r>
                    </a:p>
                    <a:p>
                      <a:pPr algn="ctr" fontAlgn="ctr"/>
                      <a:r>
                        <a:rPr lang="en-US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&lt; .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001</a:t>
                      </a:r>
                    </a:p>
                    <a:p>
                      <a:pPr algn="ctr" fontAlgn="ctr"/>
                      <a:r>
                        <a:rPr lang="en-US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η</a:t>
                      </a:r>
                      <a:r>
                        <a:rPr lang="en-US" sz="28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r>
                        <a:rPr lang="en-US" sz="2800" b="0" i="1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= .335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63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Matched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0.149 (0.258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0.092 (0.187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0.230 (0.230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(2, 80) =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5.332</a:t>
                      </a:r>
                    </a:p>
                    <a:p>
                      <a:pPr algn="ctr" fontAlgn="ctr"/>
                      <a:r>
                        <a:rPr lang="en-US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= .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007</a:t>
                      </a:r>
                    </a:p>
                    <a:p>
                      <a:pPr algn="ctr" fontAlgn="ctr"/>
                      <a:r>
                        <a:rPr lang="en-US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η</a:t>
                      </a:r>
                      <a:r>
                        <a:rPr lang="en-US" sz="28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r>
                        <a:rPr lang="en-US" sz="2800" b="0" i="1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= .118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Simple Effects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(40) =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6.216</a:t>
                      </a:r>
                    </a:p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&lt; .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001</a:t>
                      </a:r>
                    </a:p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 =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0.971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(40) =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8.482</a:t>
                      </a:r>
                    </a:p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&lt; .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001</a:t>
                      </a:r>
                    </a:p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= 1.325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(40) =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0.645</a:t>
                      </a:r>
                    </a:p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= .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522</a:t>
                      </a:r>
                    </a:p>
                    <a:p>
                      <a:pPr algn="ctr" fontAlgn="ctr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=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0.101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(2, 80) = 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24.025</a:t>
                      </a:r>
                    </a:p>
                    <a:p>
                      <a:pPr algn="ctr" fontAlgn="ctr"/>
                      <a:r>
                        <a:rPr lang="en-US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&lt; .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00</a:t>
                      </a:r>
                    </a:p>
                    <a:p>
                      <a:pPr algn="ctr" fontAlgn="ctr"/>
                      <a:r>
                        <a:rPr lang="en-US" sz="2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η</a:t>
                      </a:r>
                      <a:r>
                        <a:rPr lang="en-US" sz="2800" b="0" i="1" u="none" strike="noStrike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</a:t>
                      </a:r>
                      <a:r>
                        <a:rPr lang="en-US" sz="2800" b="0" i="1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= .375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077258"/>
              </p:ext>
            </p:extLst>
          </p:nvPr>
        </p:nvGraphicFramePr>
        <p:xfrm>
          <a:off x="15392400" y="26670000"/>
          <a:ext cx="13258801" cy="4590819"/>
        </p:xfrm>
        <a:graphic>
          <a:graphicData uri="http://schemas.openxmlformats.org/drawingml/2006/table">
            <a:tbl>
              <a:tblPr/>
              <a:tblGrid>
                <a:gridCol w="2133600"/>
                <a:gridCol w="2438400"/>
                <a:gridCol w="2514600"/>
                <a:gridCol w="2895600"/>
                <a:gridCol w="3276601"/>
              </a:tblGrid>
              <a:tr h="4206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Intercept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Yes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No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Database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Omnibus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63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Experimental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41.282 </a:t>
                      </a:r>
                      <a:endParaRPr lang="en-US" sz="2800" dirty="0" smtClean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22.946)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34.683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16.358)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72.252 </a:t>
                      </a:r>
                      <a:endParaRPr lang="en-US" sz="2800" dirty="0" smtClean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12.030)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F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(2, 80) = 84.078</a:t>
                      </a:r>
                    </a:p>
                    <a:p>
                      <a:pPr algn="ctr" fontAlgn="ctr"/>
                      <a:r>
                        <a:rPr lang="en-US" sz="2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&lt; .001</a:t>
                      </a:r>
                    </a:p>
                    <a:p>
                      <a:pPr algn="ctr" fontAlgn="ctr"/>
                      <a:r>
                        <a:rPr lang="en-US" sz="2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η</a:t>
                      </a:r>
                      <a:r>
                        <a:rPr lang="en-US" sz="2800" i="1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</a:t>
                      </a:r>
                      <a:r>
                        <a:rPr lang="en-US" sz="2800" i="1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= .678</a:t>
                      </a:r>
                      <a:r>
                        <a:rPr lang="en-US" sz="28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5634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Matched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57.165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21.618)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48.153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17.410)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62.564 </a:t>
                      </a:r>
                      <a:endParaRPr lang="en-US" sz="2800" dirty="0" smtClean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14.928)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1.737, 80) = 13.801</a:t>
                      </a:r>
                    </a:p>
                    <a:p>
                      <a:pPr algn="ctr" fontAlgn="ctr"/>
                      <a:r>
                        <a:rPr lang="en-US" sz="2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&lt; .001</a:t>
                      </a:r>
                    </a:p>
                    <a:p>
                      <a:pPr algn="ctr" fontAlgn="ctr"/>
                      <a:r>
                        <a:rPr lang="en-US" sz="2800" i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η</a:t>
                      </a:r>
                      <a:r>
                        <a:rPr lang="en-US" sz="2800" i="1" kern="12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p</a:t>
                      </a:r>
                      <a:r>
                        <a:rPr lang="en-US" sz="2800" i="1" kern="1200" baseline="30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2</a:t>
                      </a: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= .257</a:t>
                      </a:r>
                      <a:r>
                        <a:rPr lang="en-US" sz="28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en-US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3871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Simple Effects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(40) = -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3.424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= .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001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= 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0.535</a:t>
                      </a:r>
                      <a:endParaRPr lang="en-US" sz="2800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(40) = -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3.523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= .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001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= 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0.550</a:t>
                      </a:r>
                      <a:endParaRPr lang="en-US" sz="2800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t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(40) = 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3.831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&lt; .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001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d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= 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0.598</a:t>
                      </a:r>
                      <a:endParaRPr lang="en-US" sz="2800" dirty="0">
                        <a:effectLst/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F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(2, 80) = 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22.940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&lt; .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001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i="1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η</a:t>
                      </a:r>
                      <a:r>
                        <a:rPr lang="en-US" sz="2800" i="1" baseline="-250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p</a:t>
                      </a:r>
                      <a:r>
                        <a:rPr lang="en-US" sz="2800" i="1" baseline="300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2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effectLst/>
                          <a:latin typeface="Times New Roman"/>
                          <a:ea typeface="ＭＳ 明朝"/>
                          <a:cs typeface="Times New Roman"/>
                        </a:rPr>
                        <a:t>= .364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" name="Rectangle 7"/>
          <p:cNvSpPr>
            <a:spLocks/>
          </p:cNvSpPr>
          <p:nvPr/>
        </p:nvSpPr>
        <p:spPr bwMode="auto">
          <a:xfrm>
            <a:off x="36423600" y="4648200"/>
            <a:ext cx="5410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628650" lvl="1" indent="-571500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Judgments compared to experimental ratings 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in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 the free association database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.</a:t>
            </a:r>
          </a:p>
          <a:p>
            <a:pPr marL="628650" lvl="1" indent="-571500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Ratings of </a:t>
            </a: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individualized norms </a:t>
            </a:r>
            <a:r>
              <a:rPr lang="en-US" sz="3200" dirty="0" smtClean="0">
                <a:solidFill>
                  <a:schemeClr val="accent4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&gt; ratings of </a:t>
            </a:r>
            <a:r>
              <a:rPr lang="en-US" sz="3200" dirty="0" smtClean="0">
                <a:solidFill>
                  <a:srgbClr val="0044FE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matched norms</a:t>
            </a:r>
            <a:r>
              <a:rPr lang="en-US" sz="3200" dirty="0" smtClean="0">
                <a:solidFill>
                  <a:schemeClr val="accent4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.</a:t>
            </a:r>
          </a:p>
          <a:p>
            <a:pPr marL="628650" lvl="1" indent="-571500">
              <a:buFont typeface="Arial"/>
              <a:buChar char="•"/>
            </a:pPr>
            <a:r>
              <a:rPr lang="en-US" sz="3200" dirty="0" smtClean="0">
                <a:solidFill>
                  <a:schemeClr val="accent4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Slight advantage of match to database (see below).</a:t>
            </a:r>
            <a:endParaRPr lang="en-US" sz="3200" dirty="0" smtClean="0">
              <a:solidFill>
                <a:srgbClr val="FF0000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sp>
        <p:nvSpPr>
          <p:cNvPr id="47" name="Rectangle 7"/>
          <p:cNvSpPr>
            <a:spLocks/>
          </p:cNvSpPr>
          <p:nvPr/>
        </p:nvSpPr>
        <p:spPr bwMode="auto">
          <a:xfrm>
            <a:off x="36576000" y="9753600"/>
            <a:ext cx="52578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628650" lvl="1" indent="-571500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Judgments compared to experimental ratings </a:t>
            </a:r>
            <a:r>
              <a:rPr lang="en-US" sz="3200" b="1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not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 in the free association database. </a:t>
            </a:r>
            <a:endParaRPr lang="en-US" sz="32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marL="628650" lvl="1" indent="-571500">
              <a:buFont typeface="Arial"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Ratings of </a:t>
            </a:r>
            <a:r>
              <a:rPr lang="en-US" sz="3200" dirty="0">
                <a:solidFill>
                  <a:srgbClr val="FF0000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individualized norms </a:t>
            </a:r>
            <a:r>
              <a:rPr lang="en-US" sz="3200" dirty="0">
                <a:solidFill>
                  <a:schemeClr val="accent4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&gt; ratings of </a:t>
            </a:r>
            <a:r>
              <a:rPr lang="en-US" sz="3200" dirty="0">
                <a:solidFill>
                  <a:srgbClr val="0044FE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matched norms</a:t>
            </a:r>
            <a:endParaRPr lang="en-US" sz="32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sp>
        <p:nvSpPr>
          <p:cNvPr id="49" name="Rectangle 7"/>
          <p:cNvSpPr>
            <a:spLocks/>
          </p:cNvSpPr>
          <p:nvPr/>
        </p:nvSpPr>
        <p:spPr bwMode="auto">
          <a:xfrm>
            <a:off x="36576000" y="14859000"/>
            <a:ext cx="54102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628650" lvl="1" indent="-571500">
              <a:buFont typeface="Arial"/>
              <a:buChar char="•"/>
            </a:pP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Judgments compared to database ratings. </a:t>
            </a:r>
            <a:endParaRPr lang="en-US" sz="3200" dirty="0" smtClean="0">
              <a:solidFill>
                <a:schemeClr val="tx1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  <a:p>
            <a:pPr marL="628650" lvl="1" indent="-571500">
              <a:buFont typeface="Arial"/>
              <a:buChar char="•"/>
            </a:pPr>
            <a:r>
              <a:rPr lang="en-US" sz="3200" dirty="0" smtClean="0">
                <a:solidFill>
                  <a:srgbClr val="FF0000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Experimental groups 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= </a:t>
            </a:r>
            <a:r>
              <a:rPr lang="en-US" sz="3200" dirty="0" smtClean="0">
                <a:solidFill>
                  <a:srgbClr val="0044FE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matched groups </a:t>
            </a:r>
            <a:r>
              <a:rPr lang="en-US" sz="32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when compared to collective data. </a:t>
            </a:r>
            <a:endParaRPr lang="en-US" sz="3200" dirty="0" smtClean="0">
              <a:solidFill>
                <a:srgbClr val="FF0000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sp>
        <p:nvSpPr>
          <p:cNvPr id="50" name="Rectangle 7"/>
          <p:cNvSpPr>
            <a:spLocks/>
          </p:cNvSpPr>
          <p:nvPr/>
        </p:nvSpPr>
        <p:spPr bwMode="auto">
          <a:xfrm>
            <a:off x="29108400" y="19431000"/>
            <a:ext cx="12801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lIns="38100" tIns="38100" rIns="38100" bIns="38100"/>
          <a:lstStyle>
            <a:lvl1pPr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 eaLnBrk="0" hangingPunct="0"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marL="57150" lvl="1" indent="0"/>
            <a:r>
              <a:rPr lang="en-US" sz="3600" dirty="0" smtClean="0">
                <a:solidFill>
                  <a:srgbClr val="0044FE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Blue lines indicate </a:t>
            </a:r>
            <a:r>
              <a:rPr lang="en-US" sz="3600" dirty="0" smtClean="0">
                <a:solidFill>
                  <a:srgbClr val="0044FE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matched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, </a:t>
            </a:r>
            <a:r>
              <a:rPr lang="en-US" sz="3600" dirty="0" smtClean="0">
                <a:solidFill>
                  <a:srgbClr val="FF0000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red lines indicate </a:t>
            </a:r>
            <a:r>
              <a:rPr lang="en-US" sz="3600" dirty="0" smtClean="0">
                <a:solidFill>
                  <a:srgbClr val="FF0000"/>
                </a:solidFill>
                <a:latin typeface="Times New Roman"/>
                <a:ea typeface="MS PGothic" panose="020B0600070205080204" pitchFamily="34" charset="-128"/>
                <a:cs typeface="Times New Roman"/>
                <a:sym typeface="Times New Roman Bold" panose="02020803070505020304" pitchFamily="18" charset="0"/>
              </a:rPr>
              <a:t>experimental.</a:t>
            </a:r>
            <a:endParaRPr lang="en-US" sz="3600" dirty="0" smtClean="0">
              <a:solidFill>
                <a:srgbClr val="FF0000"/>
              </a:solidFill>
              <a:latin typeface="Times New Roman"/>
              <a:ea typeface="MS PGothic" panose="020B0600070205080204" pitchFamily="34" charset="-128"/>
              <a:cs typeface="Times New Roman"/>
              <a:sym typeface="Times New Roman Bold" panose="02020803070505020304" pitchFamily="18" charset="0"/>
            </a:endParaRPr>
          </a:p>
        </p:txBody>
      </p:sp>
      <p:pic>
        <p:nvPicPr>
          <p:cNvPr id="7" name="Picture 6" descr="notindatabase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1800" y="9144000"/>
            <a:ext cx="6103398" cy="5029200"/>
          </a:xfrm>
          <a:prstGeom prst="rect">
            <a:avLst/>
          </a:prstGeom>
        </p:spPr>
      </p:pic>
      <p:pic>
        <p:nvPicPr>
          <p:cNvPr id="8" name="Picture 7" descr="actualdatabase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1800" y="14401800"/>
            <a:ext cx="6103398" cy="5029200"/>
          </a:xfrm>
          <a:prstGeom prst="rect">
            <a:avLst/>
          </a:prstGeom>
        </p:spPr>
      </p:pic>
      <p:pic>
        <p:nvPicPr>
          <p:cNvPr id="9" name="Picture 8" descr="indatabase.jpe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0602" y="4343400"/>
            <a:ext cx="6103398" cy="50292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- Blank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6B132"/>
      </a:accent1>
      <a:accent2>
        <a:srgbClr val="333399"/>
      </a:accent2>
      <a:accent3>
        <a:srgbClr val="FFFFFF"/>
      </a:accent3>
      <a:accent4>
        <a:srgbClr val="000000"/>
      </a:accent4>
      <a:accent5>
        <a:srgbClr val="B8D5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- Blank">
      <a:majorFont>
        <a:latin typeface="Lucida Grande"/>
        <a:ea typeface="ヒラギノ角ゴ ProN W3"/>
        <a:cs typeface="ヒラギノ角ゴ ProN W3"/>
      </a:majorFont>
      <a:minorFont>
        <a:latin typeface="Lucida Grand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B132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Default - 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Pages>0</Pages>
  <Words>1090</Words>
  <Characters>0</Characters>
  <Application>Microsoft Macintosh PowerPoint</Application>
  <PresentationFormat>Custom</PresentationFormat>
  <Lines>0</Lines>
  <Paragraphs>121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- Blank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erin</dc:creator>
  <cp:lastModifiedBy>Erin Buchanan</cp:lastModifiedBy>
  <cp:revision>122</cp:revision>
  <cp:lastPrinted>2013-10-25T17:47:21Z</cp:lastPrinted>
  <dcterms:modified xsi:type="dcterms:W3CDTF">2015-11-16T03:00:28Z</dcterms:modified>
</cp:coreProperties>
</file>