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algn="l" rtl="0" fontAlgn="base">
      <a:spcBef>
        <a:spcPct val="0"/>
      </a:spcBef>
      <a:spcAft>
        <a:spcPct val="0"/>
      </a:spcAft>
      <a:defRPr sz="1200" kern="1200">
        <a:solidFill>
          <a:srgbClr val="000000"/>
        </a:solidFill>
        <a:latin typeface="Gill Sans" pitchFamily="-84" charset="0"/>
        <a:ea typeface="ヒラギノ角ゴ ProN W3" pitchFamily="-84" charset="-128"/>
        <a:cs typeface="+mn-cs"/>
        <a:sym typeface="Gill Sans" pitchFamily="-84" charset="0"/>
      </a:defRPr>
    </a:lvl1pPr>
    <a:lvl2pPr marL="457200" algn="l" rtl="0" fontAlgn="base">
      <a:spcBef>
        <a:spcPct val="0"/>
      </a:spcBef>
      <a:spcAft>
        <a:spcPct val="0"/>
      </a:spcAft>
      <a:defRPr sz="1200" kern="1200">
        <a:solidFill>
          <a:srgbClr val="000000"/>
        </a:solidFill>
        <a:latin typeface="Gill Sans" pitchFamily="-84" charset="0"/>
        <a:ea typeface="ヒラギノ角ゴ ProN W3" pitchFamily="-84" charset="-128"/>
        <a:cs typeface="+mn-cs"/>
        <a:sym typeface="Gill Sans" pitchFamily="-84" charset="0"/>
      </a:defRPr>
    </a:lvl2pPr>
    <a:lvl3pPr marL="914400" algn="l" rtl="0" fontAlgn="base">
      <a:spcBef>
        <a:spcPct val="0"/>
      </a:spcBef>
      <a:spcAft>
        <a:spcPct val="0"/>
      </a:spcAft>
      <a:defRPr sz="1200" kern="1200">
        <a:solidFill>
          <a:srgbClr val="000000"/>
        </a:solidFill>
        <a:latin typeface="Gill Sans" pitchFamily="-84" charset="0"/>
        <a:ea typeface="ヒラギノ角ゴ ProN W3" pitchFamily="-84" charset="-128"/>
        <a:cs typeface="+mn-cs"/>
        <a:sym typeface="Gill Sans" pitchFamily="-84" charset="0"/>
      </a:defRPr>
    </a:lvl3pPr>
    <a:lvl4pPr marL="1371600" algn="l" rtl="0" fontAlgn="base">
      <a:spcBef>
        <a:spcPct val="0"/>
      </a:spcBef>
      <a:spcAft>
        <a:spcPct val="0"/>
      </a:spcAft>
      <a:defRPr sz="1200" kern="1200">
        <a:solidFill>
          <a:srgbClr val="000000"/>
        </a:solidFill>
        <a:latin typeface="Gill Sans" pitchFamily="-84" charset="0"/>
        <a:ea typeface="ヒラギノ角ゴ ProN W3" pitchFamily="-84" charset="-128"/>
        <a:cs typeface="+mn-cs"/>
        <a:sym typeface="Gill Sans" pitchFamily="-84" charset="0"/>
      </a:defRPr>
    </a:lvl4pPr>
    <a:lvl5pPr marL="1828800" algn="l" rtl="0" fontAlgn="base">
      <a:spcBef>
        <a:spcPct val="0"/>
      </a:spcBef>
      <a:spcAft>
        <a:spcPct val="0"/>
      </a:spcAft>
      <a:defRPr sz="1200" kern="1200">
        <a:solidFill>
          <a:srgbClr val="000000"/>
        </a:solidFill>
        <a:latin typeface="Gill Sans" pitchFamily="-84" charset="0"/>
        <a:ea typeface="ヒラギノ角ゴ ProN W3" pitchFamily="-84" charset="-128"/>
        <a:cs typeface="+mn-cs"/>
        <a:sym typeface="Gill Sans" pitchFamily="-84" charset="0"/>
      </a:defRPr>
    </a:lvl5pPr>
    <a:lvl6pPr marL="2286000" algn="l" defTabSz="914400" rtl="0" eaLnBrk="1" latinLnBrk="0" hangingPunct="1">
      <a:defRPr sz="1200" kern="1200">
        <a:solidFill>
          <a:srgbClr val="000000"/>
        </a:solidFill>
        <a:latin typeface="Gill Sans" pitchFamily="-84" charset="0"/>
        <a:ea typeface="ヒラギノ角ゴ ProN W3" pitchFamily="-84" charset="-128"/>
        <a:cs typeface="+mn-cs"/>
        <a:sym typeface="Gill Sans" pitchFamily="-84" charset="0"/>
      </a:defRPr>
    </a:lvl6pPr>
    <a:lvl7pPr marL="2743200" algn="l" defTabSz="914400" rtl="0" eaLnBrk="1" latinLnBrk="0" hangingPunct="1">
      <a:defRPr sz="1200" kern="1200">
        <a:solidFill>
          <a:srgbClr val="000000"/>
        </a:solidFill>
        <a:latin typeface="Gill Sans" pitchFamily="-84" charset="0"/>
        <a:ea typeface="ヒラギノ角ゴ ProN W3" pitchFamily="-84" charset="-128"/>
        <a:cs typeface="+mn-cs"/>
        <a:sym typeface="Gill Sans" pitchFamily="-84" charset="0"/>
      </a:defRPr>
    </a:lvl7pPr>
    <a:lvl8pPr marL="3200400" algn="l" defTabSz="914400" rtl="0" eaLnBrk="1" latinLnBrk="0" hangingPunct="1">
      <a:defRPr sz="1200" kern="1200">
        <a:solidFill>
          <a:srgbClr val="000000"/>
        </a:solidFill>
        <a:latin typeface="Gill Sans" pitchFamily="-84" charset="0"/>
        <a:ea typeface="ヒラギノ角ゴ ProN W3" pitchFamily="-84" charset="-128"/>
        <a:cs typeface="+mn-cs"/>
        <a:sym typeface="Gill Sans" pitchFamily="-84" charset="0"/>
      </a:defRPr>
    </a:lvl8pPr>
    <a:lvl9pPr marL="3657600" algn="l" defTabSz="914400" rtl="0" eaLnBrk="1" latinLnBrk="0" hangingPunct="1">
      <a:defRPr sz="1200" kern="1200">
        <a:solidFill>
          <a:srgbClr val="000000"/>
        </a:solidFill>
        <a:latin typeface="Gill Sans" pitchFamily="-84" charset="0"/>
        <a:ea typeface="ヒラギノ角ゴ ProN W3" pitchFamily="-84" charset="-128"/>
        <a:cs typeface="+mn-cs"/>
        <a:sym typeface="Gill Sans" pitchFamily="-84" charset="0"/>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4FE"/>
    <a:srgbClr val="E06934"/>
    <a:srgbClr val="F463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868" autoAdjust="0"/>
    <p:restoredTop sz="94086" autoAdjust="0"/>
  </p:normalViewPr>
  <p:slideViewPr>
    <p:cSldViewPr>
      <p:cViewPr>
        <p:scale>
          <a:sx n="25" d="100"/>
          <a:sy n="25" d="100"/>
        </p:scale>
        <p:origin x="1914" y="-294"/>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943D7A-167B-4D1B-8238-B31E320746FF}" type="datetimeFigureOut">
              <a:rPr lang="en-US"/>
              <a:pPr/>
              <a:t>10/15/2014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418D6F-41CF-4BCA-9E68-1D7429ABF81C}" type="slidenum">
              <a:rPr lang="en-US"/>
              <a:pPr/>
              <a:t>‹#›</a:t>
            </a:fld>
            <a:endParaRPr lang="en-US"/>
          </a:p>
        </p:txBody>
      </p:sp>
    </p:spTree>
    <p:extLst>
      <p:ext uri="{BB962C8B-B14F-4D97-AF65-F5344CB8AC3E}">
        <p14:creationId xmlns:p14="http://schemas.microsoft.com/office/powerpoint/2010/main" val="4197650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418D6F-41CF-4BCA-9E68-1D7429ABF81C}" type="slidenum">
              <a:rPr lang="en-US"/>
              <a:pPr/>
              <a:t>1</a:t>
            </a:fld>
            <a:endParaRPr lang="en-US"/>
          </a:p>
        </p:txBody>
      </p:sp>
    </p:spTree>
    <p:extLst>
      <p:ext uri="{BB962C8B-B14F-4D97-AF65-F5344CB8AC3E}">
        <p14:creationId xmlns:p14="http://schemas.microsoft.com/office/powerpoint/2010/main" val="1474287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Text Box 1"/>
          <p:cNvSpPr txBox="1">
            <a:spLocks noGrp="1" noChangeArrowheads="1"/>
          </p:cNvSpPr>
          <p:nvPr>
            <p:ph type="sldNum" sz="quarter" idx="10"/>
          </p:nvPr>
        </p:nvSpPr>
        <p:spPr>
          <a:ln/>
        </p:spPr>
        <p:txBody>
          <a:bodyPr/>
          <a:lstStyle>
            <a:lvl1pPr>
              <a:defRPr/>
            </a:lvl1pPr>
          </a:lstStyle>
          <a:p>
            <a:fld id="{4899343B-EA5F-4ADD-9460-941A8C1EBC78}" type="slidenum">
              <a:rPr lang="en-US"/>
              <a:pPr/>
              <a:t>‹#›</a:t>
            </a:fld>
            <a:endParaRPr lang="en-US"/>
          </a:p>
        </p:txBody>
      </p:sp>
    </p:spTree>
    <p:extLst>
      <p:ext uri="{BB962C8B-B14F-4D97-AF65-F5344CB8AC3E}">
        <p14:creationId xmlns:p14="http://schemas.microsoft.com/office/powerpoint/2010/main" val="225684073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2193925" y="7680325"/>
            <a:ext cx="39503350" cy="217249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1"/>
          <p:cNvSpPr txBox="1">
            <a:spLocks noGrp="1" noChangeArrowheads="1"/>
          </p:cNvSpPr>
          <p:nvPr>
            <p:ph type="sldNum" sz="quarter" idx="10"/>
          </p:nvPr>
        </p:nvSpPr>
        <p:spPr>
          <a:ln/>
        </p:spPr>
        <p:txBody>
          <a:bodyPr/>
          <a:lstStyle>
            <a:lvl1pPr>
              <a:defRPr/>
            </a:lvl1pPr>
          </a:lstStyle>
          <a:p>
            <a:fld id="{3D452B7B-E9B7-4454-B0E5-3D59F7AA3E32}" type="slidenum">
              <a:rPr lang="en-US"/>
              <a:pPr/>
              <a:t>‹#›</a:t>
            </a:fld>
            <a:endParaRPr lang="en-US"/>
          </a:p>
        </p:txBody>
      </p:sp>
    </p:spTree>
    <p:extLst>
      <p:ext uri="{BB962C8B-B14F-4D97-AF65-F5344CB8AC3E}">
        <p14:creationId xmlns:p14="http://schemas.microsoft.com/office/powerpoint/2010/main" val="429468385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3925" y="1317625"/>
            <a:ext cx="29475113" cy="280876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1"/>
          <p:cNvSpPr txBox="1">
            <a:spLocks noGrp="1" noChangeArrowheads="1"/>
          </p:cNvSpPr>
          <p:nvPr>
            <p:ph type="sldNum" sz="quarter" idx="10"/>
          </p:nvPr>
        </p:nvSpPr>
        <p:spPr>
          <a:ln/>
        </p:spPr>
        <p:txBody>
          <a:bodyPr/>
          <a:lstStyle>
            <a:lvl1pPr>
              <a:defRPr/>
            </a:lvl1pPr>
          </a:lstStyle>
          <a:p>
            <a:fld id="{6BF19E96-6FCD-4F9D-8F89-514B47A9C5CD}" type="slidenum">
              <a:rPr lang="en-US"/>
              <a:pPr/>
              <a:t>‹#›</a:t>
            </a:fld>
            <a:endParaRPr lang="en-US"/>
          </a:p>
        </p:txBody>
      </p:sp>
    </p:spTree>
    <p:extLst>
      <p:ext uri="{BB962C8B-B14F-4D97-AF65-F5344CB8AC3E}">
        <p14:creationId xmlns:p14="http://schemas.microsoft.com/office/powerpoint/2010/main" val="139308712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2193925" y="7680325"/>
            <a:ext cx="39503350" cy="21724938"/>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1"/>
          <p:cNvSpPr txBox="1">
            <a:spLocks noGrp="1" noChangeArrowheads="1"/>
          </p:cNvSpPr>
          <p:nvPr>
            <p:ph type="sldNum" sz="quarter" idx="10"/>
          </p:nvPr>
        </p:nvSpPr>
        <p:spPr>
          <a:ln/>
        </p:spPr>
        <p:txBody>
          <a:bodyPr/>
          <a:lstStyle>
            <a:lvl1pPr>
              <a:defRPr/>
            </a:lvl1pPr>
          </a:lstStyle>
          <a:p>
            <a:fld id="{CF359801-7B5A-400E-B335-3A64EBB55A7D}" type="slidenum">
              <a:rPr lang="en-US"/>
              <a:pPr/>
              <a:t>‹#›</a:t>
            </a:fld>
            <a:endParaRPr lang="en-US"/>
          </a:p>
        </p:txBody>
      </p:sp>
    </p:spTree>
    <p:extLst>
      <p:ext uri="{BB962C8B-B14F-4D97-AF65-F5344CB8AC3E}">
        <p14:creationId xmlns:p14="http://schemas.microsoft.com/office/powerpoint/2010/main" val="325487831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Text Box 1"/>
          <p:cNvSpPr txBox="1">
            <a:spLocks noGrp="1" noChangeArrowheads="1"/>
          </p:cNvSpPr>
          <p:nvPr>
            <p:ph type="sldNum" sz="quarter" idx="10"/>
          </p:nvPr>
        </p:nvSpPr>
        <p:spPr>
          <a:ln/>
        </p:spPr>
        <p:txBody>
          <a:bodyPr/>
          <a:lstStyle>
            <a:lvl1pPr>
              <a:defRPr/>
            </a:lvl1pPr>
          </a:lstStyle>
          <a:p>
            <a:fld id="{28C69C8C-A819-431E-9D13-9C81427D3D78}" type="slidenum">
              <a:rPr lang="en-US"/>
              <a:pPr/>
              <a:t>‹#›</a:t>
            </a:fld>
            <a:endParaRPr lang="en-US"/>
          </a:p>
        </p:txBody>
      </p:sp>
    </p:spTree>
    <p:extLst>
      <p:ext uri="{BB962C8B-B14F-4D97-AF65-F5344CB8AC3E}">
        <p14:creationId xmlns:p14="http://schemas.microsoft.com/office/powerpoint/2010/main" val="409087939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2193925" y="7680325"/>
            <a:ext cx="19675475" cy="21724938"/>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7680325"/>
            <a:ext cx="19675475" cy="21724938"/>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1"/>
          <p:cNvSpPr txBox="1">
            <a:spLocks noGrp="1" noChangeArrowheads="1"/>
          </p:cNvSpPr>
          <p:nvPr>
            <p:ph type="sldNum" sz="quarter" idx="10"/>
          </p:nvPr>
        </p:nvSpPr>
        <p:spPr>
          <a:ln/>
        </p:spPr>
        <p:txBody>
          <a:bodyPr/>
          <a:lstStyle>
            <a:lvl1pPr>
              <a:defRPr/>
            </a:lvl1pPr>
          </a:lstStyle>
          <a:p>
            <a:fld id="{433EE697-DFC7-48AF-886D-639558809EF2}" type="slidenum">
              <a:rPr lang="en-US"/>
              <a:pPr/>
              <a:t>‹#›</a:t>
            </a:fld>
            <a:endParaRPr lang="en-US"/>
          </a:p>
        </p:txBody>
      </p:sp>
    </p:spTree>
    <p:extLst>
      <p:ext uri="{BB962C8B-B14F-4D97-AF65-F5344CB8AC3E}">
        <p14:creationId xmlns:p14="http://schemas.microsoft.com/office/powerpoint/2010/main" val="226010328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1"/>
          <p:cNvSpPr txBox="1">
            <a:spLocks noGrp="1" noChangeArrowheads="1"/>
          </p:cNvSpPr>
          <p:nvPr>
            <p:ph type="sldNum" sz="quarter" idx="10"/>
          </p:nvPr>
        </p:nvSpPr>
        <p:spPr>
          <a:ln/>
        </p:spPr>
        <p:txBody>
          <a:bodyPr/>
          <a:lstStyle>
            <a:lvl1pPr>
              <a:defRPr/>
            </a:lvl1pPr>
          </a:lstStyle>
          <a:p>
            <a:fld id="{B15FD30B-62B3-49B3-90D3-C12BFD3E4534}" type="slidenum">
              <a:rPr lang="en-US"/>
              <a:pPr/>
              <a:t>‹#›</a:t>
            </a:fld>
            <a:endParaRPr lang="en-US"/>
          </a:p>
        </p:txBody>
      </p:sp>
    </p:spTree>
    <p:extLst>
      <p:ext uri="{BB962C8B-B14F-4D97-AF65-F5344CB8AC3E}">
        <p14:creationId xmlns:p14="http://schemas.microsoft.com/office/powerpoint/2010/main" val="71974599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smtClean="0"/>
              <a:t>Click to edit Master title style</a:t>
            </a:r>
            <a:endParaRPr lang="en-US"/>
          </a:p>
        </p:txBody>
      </p:sp>
      <p:sp>
        <p:nvSpPr>
          <p:cNvPr id="3" name="Text Box 1"/>
          <p:cNvSpPr txBox="1">
            <a:spLocks noGrp="1" noChangeArrowheads="1"/>
          </p:cNvSpPr>
          <p:nvPr>
            <p:ph type="sldNum" sz="quarter" idx="10"/>
          </p:nvPr>
        </p:nvSpPr>
        <p:spPr>
          <a:ln/>
        </p:spPr>
        <p:txBody>
          <a:bodyPr/>
          <a:lstStyle>
            <a:lvl1pPr>
              <a:defRPr/>
            </a:lvl1pPr>
          </a:lstStyle>
          <a:p>
            <a:fld id="{9CDFA167-9D40-4397-8A22-C598A3318095}" type="slidenum">
              <a:rPr lang="en-US"/>
              <a:pPr/>
              <a:t>‹#›</a:t>
            </a:fld>
            <a:endParaRPr lang="en-US"/>
          </a:p>
        </p:txBody>
      </p:sp>
    </p:spTree>
    <p:extLst>
      <p:ext uri="{BB962C8B-B14F-4D97-AF65-F5344CB8AC3E}">
        <p14:creationId xmlns:p14="http://schemas.microsoft.com/office/powerpoint/2010/main" val="129477337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1"/>
          <p:cNvSpPr txBox="1">
            <a:spLocks noGrp="1" noChangeArrowheads="1"/>
          </p:cNvSpPr>
          <p:nvPr>
            <p:ph type="sldNum" sz="quarter" idx="10"/>
          </p:nvPr>
        </p:nvSpPr>
        <p:spPr>
          <a:ln/>
        </p:spPr>
        <p:txBody>
          <a:bodyPr/>
          <a:lstStyle>
            <a:lvl1pPr>
              <a:defRPr/>
            </a:lvl1pPr>
          </a:lstStyle>
          <a:p>
            <a:fld id="{94A69EFD-54AA-411B-ABB0-DBDB9944F712}" type="slidenum">
              <a:rPr lang="en-US"/>
              <a:pPr/>
              <a:t>‹#›</a:t>
            </a:fld>
            <a:endParaRPr lang="en-US"/>
          </a:p>
        </p:txBody>
      </p:sp>
    </p:spTree>
    <p:extLst>
      <p:ext uri="{BB962C8B-B14F-4D97-AF65-F5344CB8AC3E}">
        <p14:creationId xmlns:p14="http://schemas.microsoft.com/office/powerpoint/2010/main" val="263029284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Box 1"/>
          <p:cNvSpPr txBox="1">
            <a:spLocks noGrp="1" noChangeArrowheads="1"/>
          </p:cNvSpPr>
          <p:nvPr>
            <p:ph type="sldNum" sz="quarter" idx="10"/>
          </p:nvPr>
        </p:nvSpPr>
        <p:spPr>
          <a:ln/>
        </p:spPr>
        <p:txBody>
          <a:bodyPr/>
          <a:lstStyle>
            <a:lvl1pPr>
              <a:defRPr/>
            </a:lvl1pPr>
          </a:lstStyle>
          <a:p>
            <a:fld id="{5FF056D9-60D3-4E39-BDA5-F9140AF54CEC}" type="slidenum">
              <a:rPr lang="en-US"/>
              <a:pPr/>
              <a:t>‹#›</a:t>
            </a:fld>
            <a:endParaRPr lang="en-US"/>
          </a:p>
        </p:txBody>
      </p:sp>
    </p:spTree>
    <p:extLst>
      <p:ext uri="{BB962C8B-B14F-4D97-AF65-F5344CB8AC3E}">
        <p14:creationId xmlns:p14="http://schemas.microsoft.com/office/powerpoint/2010/main" val="59876564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Lucida Grande" charset="0"/>
            </a:endParaRPr>
          </a:p>
        </p:txBody>
      </p:sp>
      <p:sp>
        <p:nvSpPr>
          <p:cNvPr id="4" name="Text Placeholder 3"/>
          <p:cNvSpPr>
            <a:spLocks noGrp="1"/>
          </p:cNvSpPr>
          <p:nvPr>
            <p:ph type="body" sz="half" idx="2"/>
          </p:nvPr>
        </p:nvSpPr>
        <p:spPr>
          <a:xfrm>
            <a:off x="8602663" y="25763538"/>
            <a:ext cx="26335037" cy="38623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Box 1"/>
          <p:cNvSpPr txBox="1">
            <a:spLocks noGrp="1" noChangeArrowheads="1"/>
          </p:cNvSpPr>
          <p:nvPr>
            <p:ph type="sldNum" sz="quarter" idx="10"/>
          </p:nvPr>
        </p:nvSpPr>
        <p:spPr>
          <a:ln/>
        </p:spPr>
        <p:txBody>
          <a:bodyPr/>
          <a:lstStyle>
            <a:lvl1pPr>
              <a:defRPr/>
            </a:lvl1pPr>
          </a:lstStyle>
          <a:p>
            <a:fld id="{D941B3A4-0D33-4155-AF48-49EB80A73D68}" type="slidenum">
              <a:rPr lang="en-US"/>
              <a:pPr/>
              <a:t>‹#›</a:t>
            </a:fld>
            <a:endParaRPr lang="en-US"/>
          </a:p>
        </p:txBody>
      </p:sp>
    </p:spTree>
    <p:extLst>
      <p:ext uri="{BB962C8B-B14F-4D97-AF65-F5344CB8AC3E}">
        <p14:creationId xmlns:p14="http://schemas.microsoft.com/office/powerpoint/2010/main" val="5590800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Text Box 1"/>
          <p:cNvSpPr txBox="1">
            <a:spLocks noGrp="1" noChangeArrowheads="1"/>
          </p:cNvSpPr>
          <p:nvPr>
            <p:ph type="sldNum" sz="quarter" idx="4"/>
          </p:nvPr>
        </p:nvSpPr>
        <p:spPr bwMode="auto">
          <a:xfrm>
            <a:off x="40327263" y="30980063"/>
            <a:ext cx="1174750" cy="1092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none" lIns="91440" tIns="45720" rIns="91440" bIns="45720" numCol="1" anchor="ctr" anchorCtr="0" compatLnSpc="1">
            <a:prstTxWarp prst="textNoShape">
              <a:avLst/>
            </a:prstTxWarp>
          </a:bodyPr>
          <a:lstStyle>
            <a:lvl1pPr algn="ctr">
              <a:defRPr sz="6600">
                <a:solidFill>
                  <a:srgbClr val="878787"/>
                </a:solidFill>
                <a:latin typeface="Lucida Grande" pitchFamily="-84" charset="0"/>
                <a:ea typeface="MS PGothic" panose="020B0600070205080204" pitchFamily="34" charset="-128"/>
                <a:sym typeface="Lucida Grande" pitchFamily="-84" charset="0"/>
              </a:defRPr>
            </a:lvl1pPr>
          </a:lstStyle>
          <a:p>
            <a:fld id="{5FD8FEC7-2C5D-45DE-84FB-9C36ADEAE2E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ftr="0" dt="0"/>
  <p:txStyles>
    <p:titleStyle>
      <a:lvl1pPr marL="39688" indent="-39688" algn="ctr" rtl="0" eaLnBrk="0" fontAlgn="base" hangingPunct="0">
        <a:spcBef>
          <a:spcPct val="0"/>
        </a:spcBef>
        <a:spcAft>
          <a:spcPct val="0"/>
        </a:spcAft>
        <a:defRPr sz="24100">
          <a:solidFill>
            <a:schemeClr val="tx1"/>
          </a:solidFill>
          <a:latin typeface="+mj-lt"/>
          <a:ea typeface="+mj-ea"/>
          <a:cs typeface="+mj-cs"/>
          <a:sym typeface="Lucida Grande" pitchFamily="-84" charset="0"/>
        </a:defRPr>
      </a:lvl1pPr>
      <a:lvl2pPr marL="39688" indent="-39688" algn="ctr" rtl="0" eaLnBrk="0" fontAlgn="base" hangingPunct="0">
        <a:spcBef>
          <a:spcPct val="0"/>
        </a:spcBef>
        <a:spcAft>
          <a:spcPct val="0"/>
        </a:spcAft>
        <a:defRPr sz="24100">
          <a:solidFill>
            <a:schemeClr val="tx1"/>
          </a:solidFill>
          <a:latin typeface="Lucida Grande" charset="0"/>
          <a:ea typeface="ヒラギノ角ゴ ProN W3" charset="0"/>
          <a:cs typeface="ヒラギノ角ゴ ProN W3" charset="0"/>
          <a:sym typeface="Lucida Grande" pitchFamily="-84" charset="0"/>
        </a:defRPr>
      </a:lvl2pPr>
      <a:lvl3pPr marL="39688" indent="-39688" algn="ctr" rtl="0" eaLnBrk="0" fontAlgn="base" hangingPunct="0">
        <a:spcBef>
          <a:spcPct val="0"/>
        </a:spcBef>
        <a:spcAft>
          <a:spcPct val="0"/>
        </a:spcAft>
        <a:defRPr sz="24100">
          <a:solidFill>
            <a:schemeClr val="tx1"/>
          </a:solidFill>
          <a:latin typeface="Lucida Grande" charset="0"/>
          <a:ea typeface="ヒラギノ角ゴ ProN W3" charset="0"/>
          <a:cs typeface="ヒラギノ角ゴ ProN W3" charset="0"/>
          <a:sym typeface="Lucida Grande" pitchFamily="-84" charset="0"/>
        </a:defRPr>
      </a:lvl3pPr>
      <a:lvl4pPr marL="39688" indent="-39688" algn="ctr" rtl="0" eaLnBrk="0" fontAlgn="base" hangingPunct="0">
        <a:spcBef>
          <a:spcPct val="0"/>
        </a:spcBef>
        <a:spcAft>
          <a:spcPct val="0"/>
        </a:spcAft>
        <a:defRPr sz="24100">
          <a:solidFill>
            <a:schemeClr val="tx1"/>
          </a:solidFill>
          <a:latin typeface="Lucida Grande" charset="0"/>
          <a:ea typeface="ヒラギノ角ゴ ProN W3" charset="0"/>
          <a:cs typeface="ヒラギノ角ゴ ProN W3" charset="0"/>
          <a:sym typeface="Lucida Grande" pitchFamily="-84" charset="0"/>
        </a:defRPr>
      </a:lvl4pPr>
      <a:lvl5pPr marL="39688" indent="-39688" algn="ctr" rtl="0" eaLnBrk="0" fontAlgn="base" hangingPunct="0">
        <a:spcBef>
          <a:spcPct val="0"/>
        </a:spcBef>
        <a:spcAft>
          <a:spcPct val="0"/>
        </a:spcAft>
        <a:defRPr sz="24100">
          <a:solidFill>
            <a:schemeClr val="tx1"/>
          </a:solidFill>
          <a:latin typeface="Lucida Grande" charset="0"/>
          <a:ea typeface="ヒラギノ角ゴ ProN W3" charset="0"/>
          <a:cs typeface="ヒラギノ角ゴ ProN W3" charset="0"/>
          <a:sym typeface="Lucida Grande" pitchFamily="-84" charset="0"/>
        </a:defRPr>
      </a:lvl5pPr>
      <a:lvl6pPr marL="496888" algn="ctr" rtl="0" fontAlgn="base">
        <a:spcBef>
          <a:spcPct val="0"/>
        </a:spcBef>
        <a:spcAft>
          <a:spcPct val="0"/>
        </a:spcAft>
        <a:defRPr sz="24100">
          <a:solidFill>
            <a:schemeClr val="tx1"/>
          </a:solidFill>
          <a:latin typeface="Lucida Grande" charset="0"/>
          <a:ea typeface="ヒラギノ角ゴ ProN W3" charset="0"/>
          <a:cs typeface="ヒラギノ角ゴ ProN W3" charset="0"/>
          <a:sym typeface="Lucida Grande" charset="0"/>
        </a:defRPr>
      </a:lvl6pPr>
      <a:lvl7pPr marL="954088" algn="ctr" rtl="0" fontAlgn="base">
        <a:spcBef>
          <a:spcPct val="0"/>
        </a:spcBef>
        <a:spcAft>
          <a:spcPct val="0"/>
        </a:spcAft>
        <a:defRPr sz="24100">
          <a:solidFill>
            <a:schemeClr val="tx1"/>
          </a:solidFill>
          <a:latin typeface="Lucida Grande" charset="0"/>
          <a:ea typeface="ヒラギノ角ゴ ProN W3" charset="0"/>
          <a:cs typeface="ヒラギノ角ゴ ProN W3" charset="0"/>
          <a:sym typeface="Lucida Grande" charset="0"/>
        </a:defRPr>
      </a:lvl7pPr>
      <a:lvl8pPr marL="1411288" algn="ctr" rtl="0" fontAlgn="base">
        <a:spcBef>
          <a:spcPct val="0"/>
        </a:spcBef>
        <a:spcAft>
          <a:spcPct val="0"/>
        </a:spcAft>
        <a:defRPr sz="24100">
          <a:solidFill>
            <a:schemeClr val="tx1"/>
          </a:solidFill>
          <a:latin typeface="Lucida Grande" charset="0"/>
          <a:ea typeface="ヒラギノ角ゴ ProN W3" charset="0"/>
          <a:cs typeface="ヒラギノ角ゴ ProN W3" charset="0"/>
          <a:sym typeface="Lucida Grande" charset="0"/>
        </a:defRPr>
      </a:lvl8pPr>
      <a:lvl9pPr marL="1868488" algn="ctr" rtl="0" fontAlgn="base">
        <a:spcBef>
          <a:spcPct val="0"/>
        </a:spcBef>
        <a:spcAft>
          <a:spcPct val="0"/>
        </a:spcAft>
        <a:defRPr sz="24100">
          <a:solidFill>
            <a:schemeClr val="tx1"/>
          </a:solidFill>
          <a:latin typeface="Lucida Grande" charset="0"/>
          <a:ea typeface="ヒラギノ角ゴ ProN W3" charset="0"/>
          <a:cs typeface="ヒラギノ角ゴ ProN W3" charset="0"/>
          <a:sym typeface="Lucida Grande" charset="0"/>
        </a:defRPr>
      </a:lvl9pPr>
    </p:titleStyle>
    <p:bodyStyle>
      <a:lvl1pPr marL="2038350" indent="-1879600" algn="l" rtl="0" eaLnBrk="0" fontAlgn="base" hangingPunct="0">
        <a:spcBef>
          <a:spcPts val="4200"/>
        </a:spcBef>
        <a:spcAft>
          <a:spcPct val="0"/>
        </a:spcAft>
        <a:buClr>
          <a:srgbClr val="000000"/>
        </a:buClr>
        <a:buSzPct val="100000"/>
        <a:buFont typeface="Arial" panose="020B0604020202020204" pitchFamily="34" charset="0"/>
        <a:buChar char="•"/>
        <a:defRPr sz="17500">
          <a:solidFill>
            <a:schemeClr val="tx1"/>
          </a:solidFill>
          <a:latin typeface="+mn-lt"/>
          <a:ea typeface="+mn-ea"/>
          <a:cs typeface="+mn-cs"/>
          <a:sym typeface="Lucida Grande" pitchFamily="-84" charset="0"/>
        </a:defRPr>
      </a:lvl1pPr>
      <a:lvl2pPr marL="4233863" indent="-1568450" algn="l" rtl="0" eaLnBrk="0" fontAlgn="base" hangingPunct="0">
        <a:spcBef>
          <a:spcPts val="3700"/>
        </a:spcBef>
        <a:spcAft>
          <a:spcPct val="0"/>
        </a:spcAft>
        <a:buClr>
          <a:srgbClr val="000000"/>
        </a:buClr>
        <a:buSzPct val="100000"/>
        <a:buFont typeface="Arial" panose="020B0604020202020204" pitchFamily="34" charset="0"/>
        <a:buChar char="–"/>
        <a:defRPr sz="15300">
          <a:solidFill>
            <a:schemeClr val="tx1"/>
          </a:solidFill>
          <a:latin typeface="+mn-lt"/>
          <a:ea typeface="+mn-ea"/>
          <a:cs typeface="+mn-cs"/>
          <a:sym typeface="Lucida Grande" pitchFamily="-84" charset="0"/>
        </a:defRPr>
      </a:lvl2pPr>
      <a:lvl3pPr marL="6427788" indent="-1254125" algn="l" rtl="0" eaLnBrk="0" fontAlgn="base" hangingPunct="0">
        <a:spcBef>
          <a:spcPts val="3100"/>
        </a:spcBef>
        <a:spcAft>
          <a:spcPct val="0"/>
        </a:spcAft>
        <a:buClr>
          <a:srgbClr val="000000"/>
        </a:buClr>
        <a:buSzPct val="100000"/>
        <a:buFont typeface="Arial" panose="020B0604020202020204" pitchFamily="34" charset="0"/>
        <a:buChar char="•"/>
        <a:defRPr sz="13100">
          <a:solidFill>
            <a:schemeClr val="tx1"/>
          </a:solidFill>
          <a:latin typeface="+mn-lt"/>
          <a:ea typeface="+mn-ea"/>
          <a:cs typeface="+mn-cs"/>
          <a:sym typeface="Lucida Grande" pitchFamily="-84" charset="0"/>
        </a:defRPr>
      </a:lvl3pPr>
      <a:lvl4pPr marL="8936038" indent="-1254125" algn="l" rtl="0" eaLnBrk="0" fontAlgn="base" hangingPunct="0">
        <a:spcBef>
          <a:spcPts val="2600"/>
        </a:spcBef>
        <a:spcAft>
          <a:spcPct val="0"/>
        </a:spcAft>
        <a:buClr>
          <a:srgbClr val="000000"/>
        </a:buClr>
        <a:buSzPct val="100000"/>
        <a:buFont typeface="Arial" panose="020B0604020202020204" pitchFamily="34" charset="0"/>
        <a:buChar char="–"/>
        <a:defRPr sz="11000">
          <a:solidFill>
            <a:schemeClr val="tx1"/>
          </a:solidFill>
          <a:latin typeface="+mn-lt"/>
          <a:ea typeface="+mn-ea"/>
          <a:cs typeface="+mn-cs"/>
          <a:sym typeface="Lucida Grande" pitchFamily="-84" charset="0"/>
        </a:defRPr>
      </a:lvl4pPr>
      <a:lvl5pPr marL="11442700" indent="-1252538" algn="l" rtl="0" eaLnBrk="0" fontAlgn="base" hangingPunct="0">
        <a:spcBef>
          <a:spcPts val="2600"/>
        </a:spcBef>
        <a:spcAft>
          <a:spcPct val="0"/>
        </a:spcAft>
        <a:buClr>
          <a:srgbClr val="000000"/>
        </a:buClr>
        <a:buSzPct val="100000"/>
        <a:buFont typeface="Arial" panose="020B0604020202020204" pitchFamily="34" charset="0"/>
        <a:buChar char="»"/>
        <a:defRPr sz="11000">
          <a:solidFill>
            <a:schemeClr val="tx1"/>
          </a:solidFill>
          <a:latin typeface="+mn-lt"/>
          <a:ea typeface="+mn-ea"/>
          <a:cs typeface="+mn-cs"/>
          <a:sym typeface="Lucida Grande" pitchFamily="-84" charset="0"/>
        </a:defRPr>
      </a:lvl5pPr>
      <a:lvl6pPr marL="11899900" indent="-1252538" algn="l" rtl="0" fontAlgn="base">
        <a:spcBef>
          <a:spcPts val="2600"/>
        </a:spcBef>
        <a:spcAft>
          <a:spcPct val="0"/>
        </a:spcAft>
        <a:buClr>
          <a:srgbClr val="000000"/>
        </a:buClr>
        <a:buSzPct val="100000"/>
        <a:buFont typeface="Arial" charset="0"/>
        <a:buChar char="»"/>
        <a:defRPr sz="11000">
          <a:solidFill>
            <a:schemeClr val="tx1"/>
          </a:solidFill>
          <a:latin typeface="+mn-lt"/>
          <a:ea typeface="+mn-ea"/>
          <a:cs typeface="+mn-cs"/>
          <a:sym typeface="Lucida Grande" charset="0"/>
        </a:defRPr>
      </a:lvl6pPr>
      <a:lvl7pPr marL="12357100" indent="-1252538" algn="l" rtl="0" fontAlgn="base">
        <a:spcBef>
          <a:spcPts val="2600"/>
        </a:spcBef>
        <a:spcAft>
          <a:spcPct val="0"/>
        </a:spcAft>
        <a:buClr>
          <a:srgbClr val="000000"/>
        </a:buClr>
        <a:buSzPct val="100000"/>
        <a:buFont typeface="Arial" charset="0"/>
        <a:buChar char="»"/>
        <a:defRPr sz="11000">
          <a:solidFill>
            <a:schemeClr val="tx1"/>
          </a:solidFill>
          <a:latin typeface="+mn-lt"/>
          <a:ea typeface="+mn-ea"/>
          <a:cs typeface="+mn-cs"/>
          <a:sym typeface="Lucida Grande" charset="0"/>
        </a:defRPr>
      </a:lvl7pPr>
      <a:lvl8pPr marL="12814300" indent="-1252538" algn="l" rtl="0" fontAlgn="base">
        <a:spcBef>
          <a:spcPts val="2600"/>
        </a:spcBef>
        <a:spcAft>
          <a:spcPct val="0"/>
        </a:spcAft>
        <a:buClr>
          <a:srgbClr val="000000"/>
        </a:buClr>
        <a:buSzPct val="100000"/>
        <a:buFont typeface="Arial" charset="0"/>
        <a:buChar char="»"/>
        <a:defRPr sz="11000">
          <a:solidFill>
            <a:schemeClr val="tx1"/>
          </a:solidFill>
          <a:latin typeface="+mn-lt"/>
          <a:ea typeface="+mn-ea"/>
          <a:cs typeface="+mn-cs"/>
          <a:sym typeface="Lucida Grande" charset="0"/>
        </a:defRPr>
      </a:lvl8pPr>
      <a:lvl9pPr marL="13271500" indent="-1252538" algn="l" rtl="0" fontAlgn="base">
        <a:spcBef>
          <a:spcPts val="2600"/>
        </a:spcBef>
        <a:spcAft>
          <a:spcPct val="0"/>
        </a:spcAft>
        <a:buClr>
          <a:srgbClr val="000000"/>
        </a:buClr>
        <a:buSzPct val="100000"/>
        <a:buFont typeface="Arial" charset="0"/>
        <a:buChar char="»"/>
        <a:defRPr sz="11000">
          <a:solidFill>
            <a:schemeClr val="tx1"/>
          </a:solidFill>
          <a:latin typeface="+mn-lt"/>
          <a:ea typeface="+mn-ea"/>
          <a:cs typeface="+mn-cs"/>
          <a:sym typeface="Lucida Grand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kaylajordan91@gmail.com"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erinbuchanan@missouristate.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3" name="Group 1"/>
          <p:cNvGrpSpPr>
            <a:grpSpLocks/>
          </p:cNvGrpSpPr>
          <p:nvPr/>
        </p:nvGrpSpPr>
        <p:grpSpPr bwMode="auto">
          <a:xfrm>
            <a:off x="1828800" y="1487488"/>
            <a:ext cx="40082848" cy="3541712"/>
            <a:chOff x="0" y="0"/>
            <a:chExt cx="25352" cy="1691"/>
          </a:xfrm>
          <a:gradFill flip="none" rotWithShape="1">
            <a:gsLst>
              <a:gs pos="0">
                <a:srgbClr val="00B0F0"/>
              </a:gs>
              <a:gs pos="25000">
                <a:srgbClr val="21D6E0"/>
              </a:gs>
              <a:gs pos="75000">
                <a:srgbClr val="0087E6"/>
              </a:gs>
              <a:gs pos="100000">
                <a:srgbClr val="005CBF"/>
              </a:gs>
            </a:gsLst>
            <a:lin ang="2700000" scaled="1"/>
            <a:tileRect/>
          </a:gradFill>
        </p:grpSpPr>
        <p:sp>
          <p:nvSpPr>
            <p:cNvPr id="13329" name="Rectangle 2"/>
            <p:cNvSpPr>
              <a:spLocks/>
            </p:cNvSpPr>
            <p:nvPr/>
          </p:nvSpPr>
          <p:spPr bwMode="auto">
            <a:xfrm>
              <a:off x="0" y="0"/>
              <a:ext cx="25352" cy="1691"/>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0" tIns="0" rIns="0" bIns="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eaLnBrk="1" hangingPunct="1"/>
              <a:endParaRPr lang="en-US"/>
            </a:p>
          </p:txBody>
        </p:sp>
        <p:sp>
          <p:nvSpPr>
            <p:cNvPr id="13330" name="Rectangle 3"/>
            <p:cNvSpPr>
              <a:spLocks/>
            </p:cNvSpPr>
            <p:nvPr/>
          </p:nvSpPr>
          <p:spPr bwMode="auto">
            <a:xfrm>
              <a:off x="0" y="17"/>
              <a:ext cx="25352" cy="1674"/>
            </a:xfrm>
            <a:prstGeom prst="rect">
              <a:avLst/>
            </a:prstGeom>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style>
            <a:lnRef idx="1">
              <a:schemeClr val="accent2"/>
            </a:lnRef>
            <a:fillRef idx="2">
              <a:schemeClr val="accent2"/>
            </a:fillRef>
            <a:effectRef idx="1">
              <a:schemeClr val="accent2"/>
            </a:effectRef>
            <a:fontRef idx="minor">
              <a:schemeClr val="dk1"/>
            </a:fontRef>
          </p:style>
          <p:txBody>
            <a:bodyPr lIns="38100" tIns="38100" rIns="38100" bIns="38100" anchor="ctr"/>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6000" dirty="0">
                  <a:solidFill>
                    <a:srgbClr val="FFFFFF"/>
                  </a:solidFill>
                  <a:latin typeface="Times New Roman"/>
                  <a:ea typeface="MS PGothic" panose="020B0600070205080204" pitchFamily="34" charset="-128"/>
                  <a:cs typeface="Times New Roman"/>
                  <a:sym typeface="Minion Pro" pitchFamily="18" charset="0"/>
                </a:rPr>
                <a:t> </a:t>
              </a:r>
              <a:r>
                <a:rPr lang="en-US" sz="6000" dirty="0" smtClean="0">
                  <a:solidFill>
                    <a:schemeClr val="tx1"/>
                  </a:solidFill>
                  <a:latin typeface="Times New Roman"/>
                  <a:cs typeface="Times New Roman"/>
                </a:rPr>
                <a:t>Political Party Differences in Discourse on Conflict</a:t>
              </a:r>
              <a:endParaRPr lang="en-US" sz="6000" dirty="0">
                <a:solidFill>
                  <a:schemeClr val="tx1"/>
                </a:solidFill>
                <a:latin typeface="Times New Roman"/>
                <a:ea typeface="MS PGothic" panose="020B0600070205080204" pitchFamily="34" charset="-128"/>
                <a:cs typeface="Times New Roman"/>
                <a:sym typeface="Minion Pro" pitchFamily="18" charset="0"/>
              </a:endParaRPr>
            </a:p>
            <a:p>
              <a:pPr algn="ctr" eaLnBrk="1" hangingPunct="1"/>
              <a:r>
                <a:rPr lang="en-US" sz="6000" dirty="0" smtClean="0">
                  <a:solidFill>
                    <a:schemeClr val="tx1"/>
                  </a:solidFill>
                  <a:latin typeface="Times New Roman"/>
                  <a:ea typeface="MS PGothic" panose="020B0600070205080204" pitchFamily="34" charset="-128"/>
                  <a:cs typeface="Times New Roman"/>
                  <a:sym typeface="Minion Pro" pitchFamily="18" charset="0"/>
                </a:rPr>
                <a:t>Kayla N. Jordan, Erin M. Buchanan</a:t>
              </a:r>
              <a:r>
                <a:rPr lang="en-US" sz="6000" dirty="0" smtClean="0">
                  <a:solidFill>
                    <a:schemeClr val="tx1"/>
                  </a:solidFill>
                  <a:latin typeface="Times New Roman"/>
                  <a:ea typeface="MS PGothic" panose="020B0600070205080204" pitchFamily="34" charset="-128"/>
                  <a:cs typeface="Times New Roman"/>
                  <a:sym typeface="Minion Pro" pitchFamily="18" charset="0"/>
                </a:rPr>
                <a:t>, and </a:t>
              </a:r>
              <a:r>
                <a:rPr lang="en-US" sz="6000" dirty="0" err="1" smtClean="0">
                  <a:solidFill>
                    <a:schemeClr val="tx1"/>
                  </a:solidFill>
                  <a:latin typeface="Times New Roman"/>
                  <a:ea typeface="MS PGothic" panose="020B0600070205080204" pitchFamily="34" charset="-128"/>
                  <a:cs typeface="Times New Roman"/>
                  <a:sym typeface="Minion Pro" pitchFamily="18" charset="0"/>
                </a:rPr>
                <a:t>Jahnavi</a:t>
              </a:r>
              <a:r>
                <a:rPr lang="en-US" sz="6000" dirty="0" smtClean="0">
                  <a:solidFill>
                    <a:schemeClr val="tx1"/>
                  </a:solidFill>
                  <a:latin typeface="Times New Roman"/>
                  <a:ea typeface="MS PGothic" panose="020B0600070205080204" pitchFamily="34" charset="-128"/>
                  <a:cs typeface="Times New Roman"/>
                  <a:sym typeface="Minion Pro" pitchFamily="18" charset="0"/>
                </a:rPr>
                <a:t> R. </a:t>
              </a:r>
              <a:r>
                <a:rPr lang="en-US" sz="6000" dirty="0" smtClean="0">
                  <a:solidFill>
                    <a:schemeClr val="tx1"/>
                  </a:solidFill>
                  <a:latin typeface="Times New Roman"/>
                  <a:ea typeface="MS PGothic" panose="020B0600070205080204" pitchFamily="34" charset="-128"/>
                  <a:cs typeface="Times New Roman"/>
                  <a:sym typeface="Minion Pro" pitchFamily="18" charset="0"/>
                </a:rPr>
                <a:t>Delmonico</a:t>
              </a:r>
              <a:endParaRPr lang="en-US" sz="6000" dirty="0" smtClean="0">
                <a:solidFill>
                  <a:schemeClr val="tx1"/>
                </a:solidFill>
                <a:latin typeface="Times New Roman"/>
                <a:ea typeface="MS PGothic" panose="020B0600070205080204" pitchFamily="34" charset="-128"/>
                <a:cs typeface="Times New Roman"/>
                <a:sym typeface="Minion Pro" pitchFamily="18" charset="0"/>
              </a:endParaRPr>
            </a:p>
            <a:p>
              <a:pPr algn="ctr" eaLnBrk="1" hangingPunct="1"/>
              <a:r>
                <a:rPr lang="en-US" sz="6000" dirty="0" smtClean="0">
                  <a:solidFill>
                    <a:schemeClr val="tx1"/>
                  </a:solidFill>
                  <a:latin typeface="Times New Roman"/>
                  <a:ea typeface="MS PGothic" panose="020B0600070205080204" pitchFamily="34" charset="-128"/>
                  <a:cs typeface="Times New Roman"/>
                  <a:sym typeface="Minion Pro" pitchFamily="18" charset="0"/>
                </a:rPr>
                <a:t>Missouri </a:t>
              </a:r>
              <a:r>
                <a:rPr lang="en-US" sz="6000" dirty="0">
                  <a:solidFill>
                    <a:schemeClr val="tx1"/>
                  </a:solidFill>
                  <a:latin typeface="Times New Roman"/>
                  <a:ea typeface="MS PGothic" panose="020B0600070205080204" pitchFamily="34" charset="-128"/>
                  <a:cs typeface="Times New Roman"/>
                  <a:sym typeface="Minion Pro" pitchFamily="18" charset="0"/>
                </a:rPr>
                <a:t>State University</a:t>
              </a:r>
            </a:p>
          </p:txBody>
        </p:sp>
      </p:grpSp>
      <p:sp>
        <p:nvSpPr>
          <p:cNvPr id="13314" name="Line 4"/>
          <p:cNvSpPr>
            <a:spLocks noChangeShapeType="1"/>
          </p:cNvSpPr>
          <p:nvPr/>
        </p:nvSpPr>
        <p:spPr bwMode="auto">
          <a:xfrm>
            <a:off x="1827213" y="4170363"/>
            <a:ext cx="77787" cy="27452637"/>
          </a:xfrm>
          <a:prstGeom prst="line">
            <a:avLst/>
          </a:prstGeom>
          <a:noFill/>
          <a:ln w="9525">
            <a:solidFill>
              <a:srgbClr val="292989"/>
            </a:solidFill>
            <a:round/>
            <a:headEnd/>
            <a:tailEnd/>
          </a:ln>
          <a:extLst>
            <a:ext uri="{909E8E84-426E-40dd-AFC4-6F175D3DCCD1}">
              <a14:hiddenFill xmlns:a14="http://schemas.microsoft.com/office/drawing/2010/main" xmlns="">
                <a:noFill/>
              </a14:hiddenFill>
            </a:ext>
          </a:extLst>
        </p:spPr>
        <p:txBody>
          <a:bodyPr lIns="0" tIns="0" rIns="0" bIns="0"/>
          <a:lstStyle/>
          <a:p>
            <a:endParaRPr lang="en-US"/>
          </a:p>
        </p:txBody>
      </p:sp>
      <p:sp>
        <p:nvSpPr>
          <p:cNvPr id="13315" name="Line 5"/>
          <p:cNvSpPr>
            <a:spLocks noChangeShapeType="1"/>
          </p:cNvSpPr>
          <p:nvPr/>
        </p:nvSpPr>
        <p:spPr bwMode="auto">
          <a:xfrm>
            <a:off x="41910000" y="5029200"/>
            <a:ext cx="152400" cy="26517600"/>
          </a:xfrm>
          <a:prstGeom prst="line">
            <a:avLst/>
          </a:prstGeom>
          <a:noFill/>
          <a:ln w="9525">
            <a:solidFill>
              <a:srgbClr val="292989"/>
            </a:solidFill>
            <a:round/>
            <a:headEnd/>
            <a:tailEnd/>
          </a:ln>
          <a:extLst>
            <a:ext uri="{909E8E84-426E-40dd-AFC4-6F175D3DCCD1}">
              <a14:hiddenFill xmlns:a14="http://schemas.microsoft.com/office/drawing/2010/main" xmlns="">
                <a:noFill/>
              </a14:hiddenFill>
            </a:ext>
          </a:extLst>
        </p:spPr>
        <p:txBody>
          <a:bodyPr lIns="0" tIns="0" rIns="0" bIns="0"/>
          <a:lstStyle/>
          <a:p>
            <a:endParaRPr lang="en-US"/>
          </a:p>
        </p:txBody>
      </p:sp>
      <p:sp>
        <p:nvSpPr>
          <p:cNvPr id="13316" name="Line 6"/>
          <p:cNvSpPr>
            <a:spLocks noChangeShapeType="1"/>
          </p:cNvSpPr>
          <p:nvPr/>
        </p:nvSpPr>
        <p:spPr bwMode="auto">
          <a:xfrm rot="10800000" flipH="1">
            <a:off x="1905000" y="31546800"/>
            <a:ext cx="40157400" cy="76200"/>
          </a:xfrm>
          <a:prstGeom prst="line">
            <a:avLst/>
          </a:prstGeom>
          <a:noFill/>
          <a:ln w="9525">
            <a:solidFill>
              <a:srgbClr val="292989"/>
            </a:solidFill>
            <a:round/>
            <a:headEnd/>
            <a:tailEnd/>
          </a:ln>
          <a:extLst>
            <a:ext uri="{909E8E84-426E-40dd-AFC4-6F175D3DCCD1}">
              <a14:hiddenFill xmlns:a14="http://schemas.microsoft.com/office/drawing/2010/main" xmlns="">
                <a:noFill/>
              </a14:hiddenFill>
            </a:ext>
          </a:extLst>
        </p:spPr>
        <p:txBody>
          <a:bodyPr lIns="0" tIns="0" rIns="0" bIns="0"/>
          <a:lstStyle/>
          <a:p>
            <a:endParaRPr lang="en-US"/>
          </a:p>
        </p:txBody>
      </p:sp>
      <p:sp>
        <p:nvSpPr>
          <p:cNvPr id="2054" name="Rectangle 7"/>
          <p:cNvSpPr>
            <a:spLocks/>
          </p:cNvSpPr>
          <p:nvPr/>
        </p:nvSpPr>
        <p:spPr bwMode="auto">
          <a:xfrm>
            <a:off x="2057400" y="5334000"/>
            <a:ext cx="13639800" cy="883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4400" b="1" dirty="0" smtClean="0">
                <a:solidFill>
                  <a:schemeClr val="accent6">
                    <a:lumMod val="75000"/>
                  </a:schemeClr>
                </a:solidFill>
                <a:latin typeface="Times New Roman"/>
                <a:ea typeface="MS PGothic" panose="020B0600070205080204" pitchFamily="34" charset="-128"/>
                <a:cs typeface="Times New Roman"/>
                <a:sym typeface="Times New Roman Bold" panose="02020803070505020304" pitchFamily="18" charset="0"/>
              </a:rPr>
              <a:t>Introduction</a:t>
            </a:r>
          </a:p>
          <a:p>
            <a:pPr eaLnBrk="1" hangingPunct="1"/>
            <a:r>
              <a:rPr lang="en-US" sz="32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The political map  of the U.S. is painted blue and red. Hence, it is important to understand how these party differences influence decisions which impact millions of people. Some of the most important decisions are those of war and peace which affect not only Americans but also people of other nations. The purpose of the present study is to examine the relationships between party affiliations, foreign policy decisions, and language in U.S. politicians. </a:t>
            </a:r>
          </a:p>
          <a:p>
            <a:pPr eaLnBrk="1" hangingPunct="1"/>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Party Differences in Language</a:t>
            </a:r>
          </a:p>
          <a:p>
            <a:pPr lvl="1" eaLnBrk="1" hangingPunct="1">
              <a:buFont typeface="Arial" pitchFamily="34" charset="0"/>
              <a:buChar char="•"/>
            </a:pP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Political and group words such as citizen or constitution (Jarvis, 2007). </a:t>
            </a:r>
          </a:p>
          <a:p>
            <a:pPr lvl="1" eaLnBrk="1" hangingPunct="1">
              <a:buFont typeface="Arial" pitchFamily="34" charset="0"/>
              <a:buChar char="•"/>
            </a:pP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Use of moral words such as harm or just (Graham, </a:t>
            </a:r>
            <a:r>
              <a:rPr lang="en-US" sz="3600" dirty="0" err="1"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Haidt</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&amp; </a:t>
            </a:r>
            <a:r>
              <a:rPr lang="en-US" sz="3600" dirty="0" err="1"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Nosek</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2009).</a:t>
            </a:r>
          </a:p>
          <a:p>
            <a:pPr lvl="1" eaLnBrk="1" hangingPunct="1">
              <a:buFont typeface="Arial" pitchFamily="34" charset="0"/>
              <a:buChar char="•"/>
            </a:pP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Presidential and depressive language (</a:t>
            </a:r>
            <a:r>
              <a:rPr lang="en-US" sz="3600" dirty="0" err="1"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Slatcher</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Chung, </a:t>
            </a:r>
            <a:r>
              <a:rPr lang="en-US" sz="3600" dirty="0" err="1"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Pennebaker</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&amp;Stone, 2007) .</a:t>
            </a:r>
          </a:p>
          <a:p>
            <a:pPr eaLnBrk="1" hangingPunct="1"/>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Foreign Policy and Language</a:t>
            </a:r>
          </a:p>
          <a:p>
            <a:pPr lvl="1" eaLnBrk="1" hangingPunct="1">
              <a:buFont typeface="Arial" pitchFamily="34" charset="0"/>
              <a:buChar char="•"/>
            </a:pP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Third person singular pronouns (Jordan &amp; Buchanan, </a:t>
            </a:r>
            <a:r>
              <a:rPr lang="en-US" sz="3600" i="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under review</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a:t>
            </a:r>
          </a:p>
          <a:p>
            <a:pPr lvl="1" eaLnBrk="1" hangingPunct="1">
              <a:buFont typeface="Arial" pitchFamily="34" charset="0"/>
              <a:buChar char="•"/>
            </a:pP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Us versus them distinctions (</a:t>
            </a:r>
            <a:r>
              <a:rPr lang="en-US" sz="3600" dirty="0" err="1"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Leudar</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a:t>
            </a:r>
            <a:r>
              <a:rPr lang="en-US" sz="3600" dirty="0" err="1"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Marsland</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&amp; </a:t>
            </a:r>
            <a:r>
              <a:rPr lang="en-US" sz="3600" dirty="0" err="1"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Nekvapil</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2004). </a:t>
            </a:r>
          </a:p>
          <a:p>
            <a:pPr lvl="1" eaLnBrk="1" hangingPunct="1">
              <a:buFont typeface="Arial" pitchFamily="34" charset="0"/>
              <a:buChar char="•"/>
            </a:pPr>
            <a:endPar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endParaRPr>
          </a:p>
          <a:p>
            <a:pPr eaLnBrk="1" hangingPunct="1"/>
            <a:endParaRPr lang="en-US" sz="4400" b="1" dirty="0" smtClean="0">
              <a:latin typeface="Gill Sans"/>
            </a:endParaRPr>
          </a:p>
          <a:p>
            <a:pPr marL="0" marR="0">
              <a:lnSpc>
                <a:spcPct val="115000"/>
              </a:lnSpc>
              <a:spcBef>
                <a:spcPts val="0"/>
              </a:spcBef>
              <a:spcAft>
                <a:spcPts val="0"/>
              </a:spcAft>
            </a:pPr>
            <a:endParaRPr lang="en-US" sz="3600" dirty="0">
              <a:latin typeface="Calibri"/>
              <a:ea typeface="Calibri"/>
              <a:cs typeface="Times New Roman"/>
            </a:endParaRPr>
          </a:p>
          <a:p>
            <a:pPr eaLnBrk="1" hangingPunct="1"/>
            <a:endParaRPr lang="en-US" sz="3600" dirty="0">
              <a:solidFill>
                <a:schemeClr val="tx1"/>
              </a:solidFill>
              <a:latin typeface="Times New Roman Bold" panose="02020803070505020304" pitchFamily="18" charset="0"/>
              <a:ea typeface="MS PGothic" panose="020B0600070205080204" pitchFamily="34" charset="-128"/>
              <a:sym typeface="Times New Roman Bold" panose="02020803070505020304" pitchFamily="18" charset="0"/>
            </a:endParaRPr>
          </a:p>
        </p:txBody>
      </p:sp>
      <p:sp>
        <p:nvSpPr>
          <p:cNvPr id="2055" name="Rectangle 8"/>
          <p:cNvSpPr>
            <a:spLocks/>
          </p:cNvSpPr>
          <p:nvPr/>
        </p:nvSpPr>
        <p:spPr bwMode="auto">
          <a:xfrm>
            <a:off x="2209800" y="20878800"/>
            <a:ext cx="11950700" cy="312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914400" indent="-45720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marL="0" lvl="1" indent="0" eaLnBrk="1" hangingPunct="1"/>
            <a:endParaRPr lang="en-US" sz="3200" dirty="0">
              <a:latin typeface="Gill Sans"/>
              <a:cs typeface="Times New Roman" panose="02020603050405020304" pitchFamily="18" charset="0"/>
            </a:endParaRPr>
          </a:p>
        </p:txBody>
      </p:sp>
      <p:sp>
        <p:nvSpPr>
          <p:cNvPr id="13322" name="Rectangle 14"/>
          <p:cNvSpPr>
            <a:spLocks/>
          </p:cNvSpPr>
          <p:nvPr/>
        </p:nvSpPr>
        <p:spPr bwMode="auto">
          <a:xfrm>
            <a:off x="29184600" y="27355800"/>
            <a:ext cx="13017500" cy="3810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marL="342900" indent="-342900" eaLnBrk="0" hangingPunct="0">
              <a:defRPr sz="1200">
                <a:solidFill>
                  <a:srgbClr val="000000"/>
                </a:solidFill>
                <a:latin typeface="Gill Sans" pitchFamily="-84" charset="0"/>
                <a:ea typeface="ヒラギノ角ゴ ProN W3" pitchFamily="-84" charset="-128"/>
                <a:sym typeface="Gill Sans" pitchFamily="-84" charset="0"/>
              </a:defRPr>
            </a:lvl1pPr>
            <a:lvl2pPr marL="800100" indent="-34290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eaLnBrk="1" hangingPunct="1">
              <a:buFont typeface="Arial" panose="020B0604020202020204" pitchFamily="34" charset="0"/>
              <a:buChar char="•"/>
            </a:pPr>
            <a:endParaRPr lang="en-US" sz="40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endParaRPr lang="en-US" sz="3000" b="1" dirty="0">
              <a:latin typeface="Times New Roman" panose="02020603050405020304" pitchFamily="18" charset="0"/>
              <a:cs typeface="Times New Roman" panose="02020603050405020304" pitchFamily="18" charset="0"/>
            </a:endParaRPr>
          </a:p>
        </p:txBody>
      </p:sp>
      <p:sp>
        <p:nvSpPr>
          <p:cNvPr id="13325" name="Rectangle 22"/>
          <p:cNvSpPr>
            <a:spLocks/>
          </p:cNvSpPr>
          <p:nvPr/>
        </p:nvSpPr>
        <p:spPr bwMode="auto">
          <a:xfrm>
            <a:off x="29184600" y="20970876"/>
            <a:ext cx="12877800" cy="72231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lIns="0" tIns="0" rIns="40639" bIns="0"/>
          <a:lstStyle>
            <a:lvl1pPr marL="496888" indent="-457200"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marL="611188" indent="-571500" eaLnBrk="1" hangingPunct="1">
              <a:buClr>
                <a:srgbClr val="000000"/>
              </a:buClr>
              <a:buSzPct val="100000"/>
              <a:buFont typeface="Arial" panose="020B0604020202020204" pitchFamily="34" charset="0"/>
              <a:buChar char="•"/>
            </a:pPr>
            <a:endParaRPr lang="en-US" sz="3600" dirty="0">
              <a:solidFill>
                <a:schemeClr val="tx1"/>
              </a:solidFill>
              <a:latin typeface="Times New Roman" panose="02020603050405020304" pitchFamily="18" charset="0"/>
              <a:ea typeface="MS PGothic" panose="020B0600070205080204" pitchFamily="34" charset="-128"/>
              <a:sym typeface="Times New Roman" panose="02020603050405020304" pitchFamily="18" charset="0"/>
            </a:endParaRPr>
          </a:p>
        </p:txBody>
      </p:sp>
      <p:sp>
        <p:nvSpPr>
          <p:cNvPr id="39" name="Rectangle 13"/>
          <p:cNvSpPr>
            <a:spLocks/>
          </p:cNvSpPr>
          <p:nvPr/>
        </p:nvSpPr>
        <p:spPr bwMode="auto">
          <a:xfrm>
            <a:off x="2057400" y="15544800"/>
            <a:ext cx="13487400" cy="548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4400" b="1" dirty="0" smtClean="0">
                <a:solidFill>
                  <a:schemeClr val="accent6">
                    <a:lumMod val="75000"/>
                  </a:schemeClr>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Method</a:t>
            </a:r>
          </a:p>
          <a:p>
            <a:pPr eaLnBrk="1" hangingPunct="1"/>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Data: </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Congress, Foreign Affairs Committee Hearings, Presidential Statements</a:t>
            </a:r>
          </a:p>
          <a:p>
            <a:pPr eaLnBrk="1" hangingPunct="1"/>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Time Frame: </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1998 to 2013 or to date of Congressional approval of military action. </a:t>
            </a:r>
            <a:endPar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endParaRPr>
          </a:p>
          <a:p>
            <a:pPr eaLnBrk="1" hangingPunct="1"/>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Predictors: </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Foreign Policy Decision (No War – Iran, North Korea, Russia, Libya, Sudan, Syria; War – Iraq, Afghanistan, Kosovo) &amp; Party Affiliation (Republican, Democrat)</a:t>
            </a:r>
          </a:p>
          <a:p>
            <a:pPr eaLnBrk="1" hangingPunct="1"/>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Outcomes: </a:t>
            </a:r>
            <a:r>
              <a:rPr lang="en-US" sz="3600" dirty="0" err="1"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Metalinguistic</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constructs</a:t>
            </a:r>
            <a:endPar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endParaRPr>
          </a:p>
          <a:p>
            <a:pPr eaLnBrk="1" hangingPunct="1"/>
            <a:endParaRPr lang="en-US" sz="3600" dirty="0" smtClean="0">
              <a:solidFill>
                <a:schemeClr val="tx1"/>
              </a:solidFill>
              <a:latin typeface="Gill Sans"/>
              <a:ea typeface="MS PGothic" panose="020B0600070205080204" pitchFamily="34" charset="-128"/>
              <a:sym typeface="Times New Roman Bold" panose="02020803070505020304" pitchFamily="18" charset="0"/>
            </a:endParaRPr>
          </a:p>
          <a:p>
            <a:pPr eaLnBrk="1" hangingPunct="1"/>
            <a:endParaRPr lang="en-US" sz="3600" b="1" dirty="0">
              <a:solidFill>
                <a:schemeClr val="tx1"/>
              </a:solidFill>
              <a:latin typeface="Gill Sans"/>
              <a:ea typeface="MS PGothic" panose="020B0600070205080204" pitchFamily="34" charset="-128"/>
              <a:sym typeface="Times New Roman Bold" panose="02020803070505020304" pitchFamily="18" charset="0"/>
            </a:endParaRPr>
          </a:p>
        </p:txBody>
      </p:sp>
      <p:sp>
        <p:nvSpPr>
          <p:cNvPr id="34" name="TextBox 33"/>
          <p:cNvSpPr txBox="1"/>
          <p:nvPr/>
        </p:nvSpPr>
        <p:spPr>
          <a:xfrm>
            <a:off x="13792200" y="16078200"/>
            <a:ext cx="609600" cy="276999"/>
          </a:xfrm>
          <a:prstGeom prst="rect">
            <a:avLst/>
          </a:prstGeom>
          <a:noFill/>
        </p:spPr>
        <p:txBody>
          <a:bodyPr wrap="square" rtlCol="0">
            <a:spAutoFit/>
          </a:bodyPr>
          <a:lstStyle/>
          <a:p>
            <a:pPr algn="ctr"/>
            <a:r>
              <a:rPr lang="en-US" i="1" dirty="0" smtClean="0">
                <a:solidFill>
                  <a:schemeClr val="bg1"/>
                </a:solidFill>
              </a:rPr>
              <a:t>n=</a:t>
            </a:r>
            <a:r>
              <a:rPr lang="en-US" dirty="0" smtClean="0">
                <a:solidFill>
                  <a:schemeClr val="bg1"/>
                </a:solidFill>
              </a:rPr>
              <a:t>55</a:t>
            </a:r>
            <a:endParaRPr lang="en-US" dirty="0">
              <a:solidFill>
                <a:schemeClr val="bg1"/>
              </a:solidFill>
            </a:endParaRPr>
          </a:p>
        </p:txBody>
      </p:sp>
      <p:sp>
        <p:nvSpPr>
          <p:cNvPr id="38" name="TextBox 37"/>
          <p:cNvSpPr txBox="1"/>
          <p:nvPr/>
        </p:nvSpPr>
        <p:spPr>
          <a:xfrm>
            <a:off x="13868400" y="22479000"/>
            <a:ext cx="558302" cy="246221"/>
          </a:xfrm>
          <a:prstGeom prst="rect">
            <a:avLst/>
          </a:prstGeom>
          <a:noFill/>
        </p:spPr>
        <p:txBody>
          <a:bodyPr wrap="square" rtlCol="0">
            <a:spAutoFit/>
          </a:bodyPr>
          <a:lstStyle/>
          <a:p>
            <a:pPr algn="ctr"/>
            <a:r>
              <a:rPr lang="en-US" sz="1000" i="1" dirty="0" smtClean="0">
                <a:solidFill>
                  <a:schemeClr val="bg1"/>
                </a:solidFill>
              </a:rPr>
              <a:t>n=</a:t>
            </a:r>
            <a:r>
              <a:rPr lang="en-US" sz="1000" dirty="0" smtClean="0">
                <a:solidFill>
                  <a:schemeClr val="bg1"/>
                </a:solidFill>
              </a:rPr>
              <a:t>206</a:t>
            </a:r>
            <a:endParaRPr lang="en-US" sz="1000" dirty="0">
              <a:solidFill>
                <a:schemeClr val="bg1"/>
              </a:solidFill>
            </a:endParaRPr>
          </a:p>
        </p:txBody>
      </p:sp>
      <p:graphicFrame>
        <p:nvGraphicFramePr>
          <p:cNvPr id="67" name="Table 66"/>
          <p:cNvGraphicFramePr>
            <a:graphicFrameLocks noGrp="1"/>
          </p:cNvGraphicFramePr>
          <p:nvPr>
            <p:extLst>
              <p:ext uri="{D42A27DB-BD31-4B8C-83A1-F6EECF244321}">
                <p14:modId xmlns:p14="http://schemas.microsoft.com/office/powerpoint/2010/main" val="980783032"/>
              </p:ext>
            </p:extLst>
          </p:nvPr>
        </p:nvGraphicFramePr>
        <p:xfrm>
          <a:off x="2209800" y="20937023"/>
          <a:ext cx="13639801" cy="5428177"/>
        </p:xfrm>
        <a:graphic>
          <a:graphicData uri="http://schemas.openxmlformats.org/drawingml/2006/table">
            <a:tbl>
              <a:tblPr/>
              <a:tblGrid>
                <a:gridCol w="2667000">
                  <a:extLst>
                    <a:ext uri="{9D8B030D-6E8A-4147-A177-3AD203B41FA5}">
                      <a16:colId xmlns="" xmlns:a16="http://schemas.microsoft.com/office/drawing/2014/main" val="2292655856"/>
                    </a:ext>
                  </a:extLst>
                </a:gridCol>
                <a:gridCol w="7686965">
                  <a:extLst>
                    <a:ext uri="{9D8B030D-6E8A-4147-A177-3AD203B41FA5}">
                      <a16:colId xmlns="" xmlns:a16="http://schemas.microsoft.com/office/drawing/2014/main" val="690705154"/>
                    </a:ext>
                  </a:extLst>
                </a:gridCol>
                <a:gridCol w="3285836">
                  <a:extLst>
                    <a:ext uri="{9D8B030D-6E8A-4147-A177-3AD203B41FA5}">
                      <a16:colId xmlns="" xmlns:a16="http://schemas.microsoft.com/office/drawing/2014/main" val="2342360877"/>
                    </a:ext>
                  </a:extLst>
                </a:gridCol>
              </a:tblGrid>
              <a:tr h="582715">
                <a:tc>
                  <a:txBody>
                    <a:bodyPr/>
                    <a:lstStyle/>
                    <a:p>
                      <a:pPr marL="0" marR="0">
                        <a:lnSpc>
                          <a:spcPct val="100000"/>
                        </a:lnSpc>
                        <a:spcBef>
                          <a:spcPts val="0"/>
                        </a:spcBef>
                        <a:spcAft>
                          <a:spcPts val="0"/>
                        </a:spcAft>
                      </a:pPr>
                      <a:r>
                        <a:rPr lang="en-US" sz="3300" dirty="0">
                          <a:latin typeface="Times New Roman"/>
                          <a:ea typeface="Calibri"/>
                          <a:cs typeface="Times New Roman"/>
                        </a:rPr>
                        <a:t>Construct</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Formula</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a:latin typeface="Times New Roman"/>
                          <a:ea typeface="Calibri"/>
                          <a:cs typeface="Times New Roman"/>
                        </a:rPr>
                        <a:t>Reference</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89362110"/>
                  </a:ext>
                </a:extLst>
              </a:tr>
              <a:tr h="645393">
                <a:tc>
                  <a:txBody>
                    <a:bodyPr/>
                    <a:lstStyle/>
                    <a:p>
                      <a:pPr marL="0" marR="0">
                        <a:lnSpc>
                          <a:spcPct val="100000"/>
                        </a:lnSpc>
                        <a:spcBef>
                          <a:spcPts val="0"/>
                        </a:spcBef>
                        <a:spcAft>
                          <a:spcPts val="0"/>
                        </a:spcAft>
                      </a:pPr>
                      <a:r>
                        <a:rPr lang="en-US" sz="3300" dirty="0">
                          <a:latin typeface="Times New Roman"/>
                          <a:ea typeface="Calibri"/>
                          <a:cs typeface="Times New Roman"/>
                        </a:rPr>
                        <a:t>Categorical thinking</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0000"/>
                        </a:lnSpc>
                        <a:spcBef>
                          <a:spcPts val="0"/>
                        </a:spcBef>
                        <a:spcAft>
                          <a:spcPts val="0"/>
                        </a:spcAft>
                      </a:pPr>
                      <a:r>
                        <a:rPr lang="en-US" sz="3300" dirty="0">
                          <a:latin typeface="Times New Roman"/>
                          <a:ea typeface="Calibri"/>
                          <a:cs typeface="Times New Roman"/>
                        </a:rPr>
                        <a:t>articles + prepositions + big words – verbs</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0000"/>
                        </a:lnSpc>
                        <a:spcBef>
                          <a:spcPts val="0"/>
                        </a:spcBef>
                        <a:spcAft>
                          <a:spcPts val="0"/>
                        </a:spcAft>
                      </a:pPr>
                      <a:r>
                        <a:rPr lang="en-US" sz="3300" dirty="0" err="1">
                          <a:latin typeface="Times New Roman"/>
                          <a:ea typeface="Calibri"/>
                          <a:cs typeface="Times New Roman"/>
                        </a:rPr>
                        <a:t>Pennebaker</a:t>
                      </a:r>
                      <a:r>
                        <a:rPr lang="en-US" sz="3300" dirty="0">
                          <a:latin typeface="Times New Roman"/>
                          <a:ea typeface="Calibri"/>
                          <a:cs typeface="Times New Roman"/>
                        </a:rPr>
                        <a:t> (2011)</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986877918"/>
                  </a:ext>
                </a:extLst>
              </a:tr>
              <a:tr h="1165431">
                <a:tc>
                  <a:txBody>
                    <a:bodyPr/>
                    <a:lstStyle/>
                    <a:p>
                      <a:pPr marL="0" marR="0">
                        <a:lnSpc>
                          <a:spcPct val="100000"/>
                        </a:lnSpc>
                        <a:spcBef>
                          <a:spcPts val="0"/>
                        </a:spcBef>
                        <a:spcAft>
                          <a:spcPts val="0"/>
                        </a:spcAft>
                      </a:pPr>
                      <a:r>
                        <a:rPr lang="en-US" sz="3300">
                          <a:latin typeface="Times New Roman"/>
                          <a:ea typeface="Calibri"/>
                          <a:cs typeface="Times New Roman"/>
                        </a:rPr>
                        <a:t>Complex thinking</a:t>
                      </a:r>
                    </a:p>
                  </a:txBody>
                  <a:tcPr marL="68580" marR="68580" marT="0" marB="0">
                    <a:lnL>
                      <a:noFill/>
                    </a:lnL>
                    <a:lnR>
                      <a:noFill/>
                    </a:lnR>
                    <a:lnT>
                      <a:noFill/>
                    </a:lnT>
                    <a:lnB>
                      <a:noFill/>
                    </a:lnB>
                  </a:tcPr>
                </a:tc>
                <a:tc>
                  <a:txBody>
                    <a:bodyPr/>
                    <a:lstStyle/>
                    <a:p>
                      <a:pPr marL="0" marR="0">
                        <a:lnSpc>
                          <a:spcPct val="100000"/>
                        </a:lnSpc>
                        <a:spcBef>
                          <a:spcPts val="0"/>
                        </a:spcBef>
                        <a:spcAft>
                          <a:spcPts val="0"/>
                        </a:spcAft>
                      </a:pPr>
                      <a:r>
                        <a:rPr lang="en-US" sz="3300" dirty="0">
                          <a:latin typeface="Times New Roman"/>
                          <a:ea typeface="Calibri"/>
                          <a:cs typeface="Times New Roman"/>
                        </a:rPr>
                        <a:t>exclusive + conjunctions + words/sentence + negations + insight + cause-inclusive</a:t>
                      </a:r>
                    </a:p>
                  </a:txBody>
                  <a:tcPr marL="68580" marR="68580" marT="0" marB="0">
                    <a:lnL>
                      <a:noFill/>
                    </a:lnL>
                    <a:lnR>
                      <a:noFill/>
                    </a:lnR>
                    <a:lnT>
                      <a:noFill/>
                    </a:lnT>
                    <a:lnB>
                      <a:noFill/>
                    </a:lnB>
                  </a:tcPr>
                </a:tc>
                <a:tc>
                  <a:txBody>
                    <a:bodyPr/>
                    <a:lstStyle/>
                    <a:p>
                      <a:pPr marL="0" marR="0">
                        <a:lnSpc>
                          <a:spcPct val="100000"/>
                        </a:lnSpc>
                        <a:spcBef>
                          <a:spcPts val="0"/>
                        </a:spcBef>
                        <a:spcAft>
                          <a:spcPts val="0"/>
                        </a:spcAft>
                      </a:pPr>
                      <a:r>
                        <a:rPr lang="en-US" sz="3300" dirty="0" err="1">
                          <a:latin typeface="Times New Roman"/>
                          <a:ea typeface="Calibri"/>
                          <a:cs typeface="Times New Roman"/>
                        </a:rPr>
                        <a:t>Pennebaker</a:t>
                      </a:r>
                      <a:r>
                        <a:rPr lang="en-US" sz="3300" dirty="0">
                          <a:latin typeface="Times New Roman"/>
                          <a:ea typeface="Calibri"/>
                          <a:cs typeface="Times New Roman"/>
                        </a:rPr>
                        <a:t> (2011)</a:t>
                      </a:r>
                    </a:p>
                  </a:txBody>
                  <a:tcPr marL="68580" marR="68580" marT="0" marB="0">
                    <a:lnL>
                      <a:noFill/>
                    </a:lnL>
                    <a:lnR>
                      <a:noFill/>
                    </a:lnR>
                    <a:lnT>
                      <a:noFill/>
                    </a:lnT>
                    <a:lnB>
                      <a:noFill/>
                    </a:lnB>
                  </a:tcPr>
                </a:tc>
                <a:extLst>
                  <a:ext uri="{0D108BD9-81ED-4DB2-BD59-A6C34878D82A}">
                    <a16:rowId xmlns="" xmlns:a16="http://schemas.microsoft.com/office/drawing/2014/main" val="3910785240"/>
                  </a:ext>
                </a:extLst>
              </a:tr>
              <a:tr h="1165431">
                <a:tc>
                  <a:txBody>
                    <a:bodyPr/>
                    <a:lstStyle/>
                    <a:p>
                      <a:pPr marL="0" marR="0">
                        <a:lnSpc>
                          <a:spcPct val="100000"/>
                        </a:lnSpc>
                        <a:spcBef>
                          <a:spcPts val="0"/>
                        </a:spcBef>
                        <a:spcAft>
                          <a:spcPts val="0"/>
                        </a:spcAft>
                      </a:pPr>
                      <a:r>
                        <a:rPr lang="en-US" sz="3300" dirty="0">
                          <a:latin typeface="Times New Roman"/>
                          <a:ea typeface="Calibri"/>
                          <a:cs typeface="Times New Roman"/>
                        </a:rPr>
                        <a:t>Cognitive processing</a:t>
                      </a:r>
                    </a:p>
                  </a:txBody>
                  <a:tcPr marL="68580" marR="68580" marT="0" marB="0">
                    <a:lnL>
                      <a:noFill/>
                    </a:lnL>
                    <a:lnR>
                      <a:noFill/>
                    </a:lnR>
                    <a:lnT>
                      <a:noFill/>
                    </a:lnT>
                    <a:lnB>
                      <a:noFill/>
                    </a:lnB>
                  </a:tcPr>
                </a:tc>
                <a:tc>
                  <a:txBody>
                    <a:bodyPr/>
                    <a:lstStyle/>
                    <a:p>
                      <a:pPr marL="0" marR="0">
                        <a:lnSpc>
                          <a:spcPct val="100000"/>
                        </a:lnSpc>
                        <a:spcBef>
                          <a:spcPts val="0"/>
                        </a:spcBef>
                        <a:spcAft>
                          <a:spcPts val="0"/>
                        </a:spcAft>
                      </a:pPr>
                      <a:r>
                        <a:rPr lang="en-US" sz="3300" dirty="0">
                          <a:latin typeface="Times New Roman"/>
                          <a:ea typeface="Calibri"/>
                          <a:cs typeface="Times New Roman"/>
                        </a:rPr>
                        <a:t>insight + causation</a:t>
                      </a:r>
                    </a:p>
                  </a:txBody>
                  <a:tcPr marL="68580" marR="68580" marT="0" marB="0">
                    <a:lnL>
                      <a:noFill/>
                    </a:lnL>
                    <a:lnR>
                      <a:noFill/>
                    </a:lnR>
                    <a:lnT>
                      <a:noFill/>
                    </a:lnT>
                    <a:lnB>
                      <a:noFill/>
                    </a:lnB>
                  </a:tcPr>
                </a:tc>
                <a:tc>
                  <a:txBody>
                    <a:bodyPr/>
                    <a:lstStyle/>
                    <a:p>
                      <a:pPr marL="0" marR="0">
                        <a:lnSpc>
                          <a:spcPct val="100000"/>
                        </a:lnSpc>
                        <a:spcBef>
                          <a:spcPts val="0"/>
                        </a:spcBef>
                        <a:spcAft>
                          <a:spcPts val="0"/>
                        </a:spcAft>
                      </a:pPr>
                      <a:r>
                        <a:rPr lang="en-US" sz="3300" dirty="0">
                          <a:latin typeface="Times New Roman"/>
                          <a:ea typeface="Calibri"/>
                          <a:cs typeface="Times New Roman"/>
                        </a:rPr>
                        <a:t>Cohn, </a:t>
                      </a:r>
                      <a:r>
                        <a:rPr lang="en-US" sz="3300" dirty="0" err="1">
                          <a:latin typeface="Times New Roman"/>
                          <a:ea typeface="Calibri"/>
                          <a:cs typeface="Times New Roman"/>
                        </a:rPr>
                        <a:t>Mehl</a:t>
                      </a:r>
                      <a:r>
                        <a:rPr lang="en-US" sz="3300" dirty="0">
                          <a:latin typeface="Times New Roman"/>
                          <a:ea typeface="Calibri"/>
                          <a:cs typeface="Times New Roman"/>
                        </a:rPr>
                        <a:t>, and </a:t>
                      </a:r>
                      <a:r>
                        <a:rPr lang="en-US" sz="3300" dirty="0" err="1">
                          <a:latin typeface="Times New Roman"/>
                          <a:ea typeface="Calibri"/>
                          <a:cs typeface="Times New Roman"/>
                        </a:rPr>
                        <a:t>Pennebaker</a:t>
                      </a:r>
                      <a:r>
                        <a:rPr lang="en-US" sz="3300" dirty="0">
                          <a:latin typeface="Times New Roman"/>
                          <a:ea typeface="Calibri"/>
                          <a:cs typeface="Times New Roman"/>
                        </a:rPr>
                        <a:t> (2004) </a:t>
                      </a:r>
                    </a:p>
                  </a:txBody>
                  <a:tcPr marL="68580" marR="68580" marT="0" marB="0">
                    <a:lnL>
                      <a:noFill/>
                    </a:lnL>
                    <a:lnR>
                      <a:noFill/>
                    </a:lnR>
                    <a:lnT>
                      <a:noFill/>
                    </a:lnT>
                    <a:lnB>
                      <a:noFill/>
                    </a:lnB>
                  </a:tcPr>
                </a:tc>
                <a:extLst>
                  <a:ext uri="{0D108BD9-81ED-4DB2-BD59-A6C34878D82A}">
                    <a16:rowId xmlns="" xmlns:a16="http://schemas.microsoft.com/office/drawing/2014/main" val="3690184464"/>
                  </a:ext>
                </a:extLst>
              </a:tr>
              <a:tr h="1165431">
                <a:tc>
                  <a:txBody>
                    <a:bodyPr/>
                    <a:lstStyle/>
                    <a:p>
                      <a:pPr marL="0" marR="0">
                        <a:lnSpc>
                          <a:spcPct val="100000"/>
                        </a:lnSpc>
                        <a:spcBef>
                          <a:spcPts val="0"/>
                        </a:spcBef>
                        <a:spcAft>
                          <a:spcPts val="0"/>
                        </a:spcAft>
                      </a:pPr>
                      <a:r>
                        <a:rPr lang="en-US" sz="3300">
                          <a:latin typeface="Times New Roman"/>
                          <a:ea typeface="Calibri"/>
                          <a:cs typeface="Times New Roman"/>
                        </a:rPr>
                        <a:t>Psychological distancing</a:t>
                      </a:r>
                    </a:p>
                  </a:txBody>
                  <a:tcPr marL="68580" marR="68580" marT="0" marB="0">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articles + big words - I-words – discrepancy – present tense verbs</a:t>
                      </a:r>
                    </a:p>
                  </a:txBody>
                  <a:tcPr marL="68580" marR="68580" marT="0" marB="0">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Cohn et al. (2004)</a:t>
                      </a:r>
                    </a:p>
                  </a:txBody>
                  <a:tcPr marL="68580" marR="68580" marT="0" marB="0">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994650375"/>
                  </a:ext>
                </a:extLst>
              </a:tr>
            </a:tbl>
          </a:graphicData>
        </a:graphic>
      </p:graphicFrame>
      <p:sp>
        <p:nvSpPr>
          <p:cNvPr id="1032" name="Rectangle 8"/>
          <p:cNvSpPr>
            <a:spLocks noChangeArrowheads="1"/>
          </p:cNvSpPr>
          <p:nvPr/>
        </p:nvSpPr>
        <p:spPr bwMode="auto">
          <a:xfrm>
            <a:off x="2209800" y="26365200"/>
            <a:ext cx="136398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1" u="none" strike="noStrike" cap="none" normalizeH="0" baseline="0" dirty="0" smtClean="0">
                <a:ln>
                  <a:noFill/>
                </a:ln>
                <a:solidFill>
                  <a:schemeClr val="tx1"/>
                </a:solidFill>
                <a:effectLst/>
                <a:latin typeface="Times New Roman"/>
                <a:ea typeface="Calibri" pitchFamily="34" charset="0"/>
                <a:cs typeface="Times New Roman"/>
              </a:rPr>
              <a:t>Note.</a:t>
            </a:r>
            <a:r>
              <a:rPr kumimoji="0" lang="en-US" sz="3200" b="0" i="0" u="none" strike="noStrike" cap="none" normalizeH="0" baseline="0" dirty="0" smtClean="0">
                <a:ln>
                  <a:noFill/>
                </a:ln>
                <a:solidFill>
                  <a:schemeClr val="tx1"/>
                </a:solidFill>
                <a:effectLst/>
                <a:latin typeface="Times New Roman"/>
                <a:ea typeface="Calibri" pitchFamily="34" charset="0"/>
                <a:cs typeface="Times New Roman"/>
              </a:rPr>
              <a:t> The formulas listed are based on the z scores of the LIWC categories percentage of the document. </a:t>
            </a:r>
            <a:endParaRPr kumimoji="0" lang="en-US" sz="3200" b="0" i="0" u="none" strike="noStrike" cap="none" normalizeH="0" baseline="0" dirty="0" smtClean="0">
              <a:ln>
                <a:noFill/>
              </a:ln>
              <a:solidFill>
                <a:schemeClr val="tx1"/>
              </a:solidFill>
              <a:effectLst/>
              <a:latin typeface="Times New Roman"/>
              <a:cs typeface="Times New Roman"/>
            </a:endParaRPr>
          </a:p>
        </p:txBody>
      </p:sp>
      <p:sp>
        <p:nvSpPr>
          <p:cNvPr id="50" name="Rectangle 13"/>
          <p:cNvSpPr>
            <a:spLocks/>
          </p:cNvSpPr>
          <p:nvPr/>
        </p:nvSpPr>
        <p:spPr bwMode="auto">
          <a:xfrm>
            <a:off x="2133600" y="27127200"/>
            <a:ext cx="13487400" cy="419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4400" b="1" dirty="0" smtClean="0">
                <a:solidFill>
                  <a:schemeClr val="accent6">
                    <a:lumMod val="75000"/>
                  </a:schemeClr>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Hypotheses</a:t>
            </a:r>
          </a:p>
          <a:p>
            <a:pPr eaLnBrk="1" hangingPunct="1"/>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H</a:t>
            </a:r>
            <a:r>
              <a:rPr lang="en-US" sz="3600" b="1" baseline="-250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1</a:t>
            </a:r>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 </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An interaction effect for cognitive processing and complex thinking such that levels of these constructs will increases for war discourse with a steeper slope for Democrats.  </a:t>
            </a:r>
            <a:endParaRPr lang="en-US" sz="3600" dirty="0" smtClean="0">
              <a:solidFill>
                <a:schemeClr val="tx1"/>
              </a:solidFill>
              <a:latin typeface="Gill Sans"/>
              <a:ea typeface="MS PGothic" panose="020B0600070205080204" pitchFamily="34" charset="-128"/>
              <a:sym typeface="Times New Roman Bold" panose="02020803070505020304" pitchFamily="18" charset="0"/>
            </a:endParaRPr>
          </a:p>
          <a:p>
            <a:pPr eaLnBrk="1" hangingPunct="1"/>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H</a:t>
            </a:r>
            <a:r>
              <a:rPr lang="en-US" sz="3600" b="1" baseline="-250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2</a:t>
            </a:r>
            <a:r>
              <a:rPr lang="en-US" sz="3600" b="1"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 </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An interaction effect for categorical thinking and psychological distancing such that levels of these constructs will decrease for war discourse with a steeper slope for Republicans. </a:t>
            </a:r>
            <a:endParaRPr lang="en-US" sz="3600" dirty="0" smtClean="0">
              <a:solidFill>
                <a:schemeClr val="tx1"/>
              </a:solidFill>
              <a:latin typeface="Gill Sans"/>
              <a:ea typeface="MS PGothic" panose="020B0600070205080204" pitchFamily="34" charset="-128"/>
              <a:sym typeface="Times New Roman Bold" panose="02020803070505020304" pitchFamily="18" charset="0"/>
            </a:endParaRPr>
          </a:p>
          <a:p>
            <a:pPr eaLnBrk="1" hangingPunct="1"/>
            <a:endParaRPr lang="en-US" sz="3600" b="1" dirty="0">
              <a:solidFill>
                <a:schemeClr val="tx1"/>
              </a:solidFill>
              <a:latin typeface="Gill Sans"/>
              <a:ea typeface="MS PGothic" panose="020B0600070205080204" pitchFamily="34" charset="-128"/>
              <a:sym typeface="Times New Roman Bold" panose="02020803070505020304" pitchFamily="18" charset="0"/>
            </a:endParaRPr>
          </a:p>
        </p:txBody>
      </p:sp>
      <p:sp>
        <p:nvSpPr>
          <p:cNvPr id="68" name="Rectangle 7"/>
          <p:cNvSpPr>
            <a:spLocks/>
          </p:cNvSpPr>
          <p:nvPr/>
        </p:nvSpPr>
        <p:spPr bwMode="auto">
          <a:xfrm>
            <a:off x="16078200" y="5257800"/>
            <a:ext cx="10896600" cy="121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4400" b="1" dirty="0" smtClean="0">
                <a:solidFill>
                  <a:schemeClr val="accent6">
                    <a:lumMod val="75000"/>
                  </a:schemeClr>
                </a:solidFill>
                <a:latin typeface="Times New Roman"/>
                <a:ea typeface="MS PGothic" panose="020B0600070205080204" pitchFamily="34" charset="-128"/>
                <a:cs typeface="Times New Roman"/>
                <a:sym typeface="Times New Roman Bold" panose="02020803070505020304" pitchFamily="18" charset="0"/>
              </a:rPr>
              <a:t>Results</a:t>
            </a:r>
          </a:p>
          <a:p>
            <a:pPr algn="ctr" eaLnBrk="1" hangingPunct="1"/>
            <a:endParaRPr lang="en-US" sz="4400" b="1" dirty="0" smtClean="0">
              <a:solidFill>
                <a:schemeClr val="accent6">
                  <a:lumMod val="75000"/>
                </a:schemeClr>
              </a:solidFill>
              <a:latin typeface="Gill Sans"/>
              <a:ea typeface="MS PGothic" panose="020B0600070205080204" pitchFamily="34" charset="-128"/>
              <a:sym typeface="Times New Roman Bold" panose="02020803070505020304" pitchFamily="18" charset="0"/>
            </a:endParaRPr>
          </a:p>
          <a:p>
            <a:pPr lvl="1" eaLnBrk="1" hangingPunct="1">
              <a:buFont typeface="Arial" pitchFamily="34" charset="0"/>
              <a:buChar char="•"/>
            </a:pPr>
            <a:endPar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endParaRPr>
          </a:p>
          <a:p>
            <a:pPr eaLnBrk="1" hangingPunct="1"/>
            <a:endParaRPr lang="en-US" sz="4400" b="1" dirty="0" smtClean="0">
              <a:latin typeface="Gill Sans"/>
            </a:endParaRPr>
          </a:p>
          <a:p>
            <a:pPr marL="0" marR="0">
              <a:lnSpc>
                <a:spcPct val="115000"/>
              </a:lnSpc>
              <a:spcBef>
                <a:spcPts val="0"/>
              </a:spcBef>
              <a:spcAft>
                <a:spcPts val="0"/>
              </a:spcAft>
            </a:pPr>
            <a:endParaRPr lang="en-US" sz="3600" dirty="0">
              <a:latin typeface="Calibri"/>
              <a:ea typeface="Calibri"/>
              <a:cs typeface="Times New Roman"/>
            </a:endParaRPr>
          </a:p>
          <a:p>
            <a:pPr eaLnBrk="1" hangingPunct="1"/>
            <a:endParaRPr lang="en-US" sz="3600" dirty="0">
              <a:solidFill>
                <a:schemeClr val="tx1"/>
              </a:solidFill>
              <a:latin typeface="Times New Roman Bold" panose="02020803070505020304" pitchFamily="18" charset="0"/>
              <a:ea typeface="MS PGothic" panose="020B0600070205080204" pitchFamily="34" charset="-128"/>
              <a:sym typeface="Times New Roman Bold" panose="02020803070505020304" pitchFamily="18" charset="0"/>
            </a:endParaRPr>
          </a:p>
        </p:txBody>
      </p:sp>
      <p:sp>
        <p:nvSpPr>
          <p:cNvPr id="69" name="Rectangle 7"/>
          <p:cNvSpPr>
            <a:spLocks/>
          </p:cNvSpPr>
          <p:nvPr/>
        </p:nvSpPr>
        <p:spPr bwMode="auto">
          <a:xfrm>
            <a:off x="27279600" y="21031200"/>
            <a:ext cx="14401800" cy="9220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4400" b="1" dirty="0" smtClean="0">
                <a:solidFill>
                  <a:schemeClr val="accent6">
                    <a:lumMod val="75000"/>
                  </a:schemeClr>
                </a:solidFill>
                <a:latin typeface="Times New Roman"/>
                <a:ea typeface="MS PGothic" panose="020B0600070205080204" pitchFamily="34" charset="-128"/>
                <a:cs typeface="Times New Roman"/>
                <a:sym typeface="Times New Roman Bold" panose="02020803070505020304" pitchFamily="18" charset="0"/>
              </a:rPr>
              <a:t>Discussion</a:t>
            </a:r>
          </a:p>
          <a:p>
            <a:pPr marL="457200" indent="-457200" eaLnBrk="1" hangingPunct="1">
              <a:buFont typeface="Arial"/>
              <a:buChar char="•"/>
            </a:pP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H</a:t>
            </a:r>
            <a:r>
              <a:rPr lang="en-US" sz="3600" baseline="-250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1</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was supported. Cognitive processing increased for war discourse with this increase being greater for Democrats. Complex thinking also increases when politicians discuss war decisions with greater increases for Democratic politicians. </a:t>
            </a:r>
          </a:p>
          <a:p>
            <a:pPr marL="457200" indent="-457200" eaLnBrk="1" hangingPunct="1">
              <a:buFont typeface="Arial"/>
              <a:buChar char="•"/>
            </a:pP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H</a:t>
            </a:r>
            <a:r>
              <a:rPr lang="en-US" sz="3600" baseline="-250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2</a:t>
            </a: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 was not supported; however, main effects for war discourse were found. Categorical thinking decreased in war discourse with complex effects for discourse venue. Psychological distancing showed similar trends with distancing decreasing in war discourse. </a:t>
            </a:r>
          </a:p>
          <a:p>
            <a:pPr marL="457200" indent="-457200" eaLnBrk="1" hangingPunct="1">
              <a:buFont typeface="Arial"/>
              <a:buChar char="•"/>
            </a:pP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Venue differences could possibly be explained by  differences in the decision making processes. The Foreign Affairs committees are often attempting to craft comprehensive foreign policy whereas Congress and the President typically discuss reactions to specific events such as a missile launch. </a:t>
            </a:r>
          </a:p>
          <a:p>
            <a:pPr marL="457200" indent="-457200" eaLnBrk="1" hangingPunct="1">
              <a:buFont typeface="Arial"/>
              <a:buChar char="•"/>
            </a:pPr>
            <a:r>
              <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rPr>
              <a:t>Effect sizes, although small, demonstrate the importance of foreign policy decisions to the language used by politicians. </a:t>
            </a:r>
          </a:p>
          <a:p>
            <a:pPr eaLnBrk="1" hangingPunct="1"/>
            <a:endPar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endParaRPr>
          </a:p>
          <a:p>
            <a:pPr lvl="1" eaLnBrk="1" hangingPunct="1"/>
            <a:endParaRPr lang="en-US" sz="3600" dirty="0" smtClean="0">
              <a:solidFill>
                <a:schemeClr val="tx1"/>
              </a:solidFill>
              <a:latin typeface="Times New Roman" pitchFamily="18" charset="0"/>
              <a:ea typeface="MS PGothic" panose="020B0600070205080204" pitchFamily="34" charset="-128"/>
              <a:cs typeface="Times New Roman" pitchFamily="18" charset="0"/>
              <a:sym typeface="Times New Roman Bold" panose="02020803070505020304" pitchFamily="18" charset="0"/>
            </a:endParaRPr>
          </a:p>
          <a:p>
            <a:pPr eaLnBrk="1" hangingPunct="1"/>
            <a:endParaRPr lang="en-US" sz="4400" b="1" dirty="0" smtClean="0">
              <a:latin typeface="Gill Sans"/>
            </a:endParaRPr>
          </a:p>
          <a:p>
            <a:pPr marL="0" marR="0">
              <a:lnSpc>
                <a:spcPct val="115000"/>
              </a:lnSpc>
              <a:spcBef>
                <a:spcPts val="0"/>
              </a:spcBef>
              <a:spcAft>
                <a:spcPts val="0"/>
              </a:spcAft>
            </a:pPr>
            <a:endParaRPr lang="en-US" sz="3600" dirty="0" smtClean="0">
              <a:latin typeface="Calibri"/>
              <a:ea typeface="Calibri"/>
              <a:cs typeface="Times New Roman"/>
            </a:endParaRPr>
          </a:p>
          <a:p>
            <a:pPr eaLnBrk="1" hangingPunct="1"/>
            <a:endParaRPr lang="en-US" sz="3600" dirty="0">
              <a:solidFill>
                <a:schemeClr val="tx1"/>
              </a:solidFill>
              <a:latin typeface="Times New Roman Bold" panose="02020803070505020304" pitchFamily="18" charset="0"/>
              <a:ea typeface="MS PGothic" panose="020B0600070205080204" pitchFamily="34" charset="-128"/>
              <a:sym typeface="Times New Roman Bold" panose="02020803070505020304" pitchFamily="18" charset="0"/>
            </a:endParaRPr>
          </a:p>
        </p:txBody>
      </p:sp>
      <p:graphicFrame>
        <p:nvGraphicFramePr>
          <p:cNvPr id="72" name="Table 71"/>
          <p:cNvGraphicFramePr>
            <a:graphicFrameLocks noGrp="1"/>
          </p:cNvGraphicFramePr>
          <p:nvPr>
            <p:extLst>
              <p:ext uri="{D42A27DB-BD31-4B8C-83A1-F6EECF244321}">
                <p14:modId xmlns:p14="http://schemas.microsoft.com/office/powerpoint/2010/main" val="4051256559"/>
              </p:ext>
            </p:extLst>
          </p:nvPr>
        </p:nvGraphicFramePr>
        <p:xfrm>
          <a:off x="27660601" y="5638802"/>
          <a:ext cx="13944600" cy="14982024"/>
        </p:xfrm>
        <a:graphic>
          <a:graphicData uri="http://schemas.openxmlformats.org/drawingml/2006/table">
            <a:tbl>
              <a:tblPr/>
              <a:tblGrid>
                <a:gridCol w="2539802"/>
                <a:gridCol w="2094314"/>
                <a:gridCol w="1418741"/>
                <a:gridCol w="1418741"/>
                <a:gridCol w="1241397"/>
                <a:gridCol w="1418741"/>
                <a:gridCol w="1241397"/>
                <a:gridCol w="1330070"/>
                <a:gridCol w="1241397"/>
              </a:tblGrid>
              <a:tr h="489483">
                <a:tc gridSpan="3">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3300" dirty="0" smtClean="0">
                          <a:latin typeface="Times New Roman"/>
                          <a:ea typeface="Calibri"/>
                          <a:cs typeface="Times New Roman"/>
                        </a:rPr>
                        <a:t>Table 2 </a:t>
                      </a:r>
                      <a:r>
                        <a:rPr lang="en-US" sz="3300" i="1" dirty="0" smtClean="0">
                          <a:latin typeface="Times New Roman"/>
                          <a:ea typeface="Calibri"/>
                          <a:cs typeface="Times New Roman"/>
                        </a:rPr>
                        <a:t>Individual Predictors</a:t>
                      </a:r>
                      <a:endParaRPr lang="en-US" sz="3300" dirty="0" smtClean="0">
                        <a:latin typeface="Times New Roman"/>
                        <a:ea typeface="Calibri"/>
                        <a:cs typeface="Times New Roman"/>
                      </a:endParaRPr>
                    </a:p>
                  </a:txBody>
                  <a:tcPr marL="68580" marR="68580" marT="0"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pPr marL="0" marR="0" algn="ctr">
                        <a:lnSpc>
                          <a:spcPct val="100000"/>
                        </a:lnSpc>
                        <a:spcBef>
                          <a:spcPts val="0"/>
                        </a:spcBef>
                        <a:spcAft>
                          <a:spcPts val="0"/>
                        </a:spcAft>
                      </a:pPr>
                      <a:endParaRPr lang="en-US" sz="3000" dirty="0">
                        <a:latin typeface="Times New Roman"/>
                        <a:ea typeface="Calibri"/>
                        <a:cs typeface="Times New Roman"/>
                      </a:endParaRPr>
                    </a:p>
                  </a:txBody>
                  <a:tcPr marL="68580" marR="68580" marT="0" marB="0" anchor="ctr">
                    <a:lnL>
                      <a:noFill/>
                    </a:lnL>
                    <a:lnR>
                      <a:noFill/>
                    </a:lnR>
                    <a:lnT>
                      <a:noFill/>
                    </a:lnT>
                    <a:lnB w="12700" cap="flat" cmpd="sng" algn="ctr">
                      <a:solidFill>
                        <a:scrgbClr r="0" g="0" b="0"/>
                      </a:solid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3300">
                        <a:latin typeface="Times New Roman"/>
                        <a:ea typeface="Calibri"/>
                        <a:cs typeface="Times New Roman"/>
                      </a:endParaRPr>
                    </a:p>
                  </a:txBody>
                  <a:tcPr marL="68580" marR="68580" marT="0" marB="0" anchor="ctr">
                    <a:lnL>
                      <a:noFill/>
                    </a:lnL>
                    <a:lnR>
                      <a:noFill/>
                    </a:lnR>
                    <a:lnT>
                      <a:noFill/>
                    </a:lnT>
                    <a:lnB w="12700" cap="flat" cmpd="sng" algn="ctr">
                      <a:solidFill>
                        <a:scrgbClr r="0" g="0" b="0"/>
                      </a:solid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3300" dirty="0">
                        <a:latin typeface="Times New Roman"/>
                        <a:ea typeface="Calibri"/>
                        <a:cs typeface="Times New Roman"/>
                      </a:endParaRPr>
                    </a:p>
                  </a:txBody>
                  <a:tcPr marL="68580" marR="68580" marT="0" marB="0" anchor="ctr">
                    <a:lnL>
                      <a:noFill/>
                    </a:lnL>
                    <a:lnR>
                      <a:noFill/>
                    </a:lnR>
                    <a:lnT>
                      <a:noFill/>
                    </a:lnT>
                    <a:lnB w="12700" cap="flat" cmpd="sng" algn="ctr">
                      <a:solidFill>
                        <a:scrgbClr r="0" g="0" b="0"/>
                      </a:solid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3300">
                        <a:latin typeface="Times New Roman"/>
                        <a:ea typeface="Calibri"/>
                        <a:cs typeface="Times New Roman"/>
                      </a:endParaRPr>
                    </a:p>
                  </a:txBody>
                  <a:tcPr marL="68580" marR="68580" marT="0" marB="0" anchor="ctr">
                    <a:lnL>
                      <a:noFill/>
                    </a:lnL>
                    <a:lnR>
                      <a:noFill/>
                    </a:lnR>
                    <a:lnT>
                      <a:noFill/>
                    </a:lnT>
                    <a:lnB w="12700" cap="flat" cmpd="sng" algn="ctr">
                      <a:solidFill>
                        <a:scrgbClr r="0" g="0" b="0"/>
                      </a:solidFill>
                      <a:prstDash val="solid"/>
                      <a:round/>
                      <a:headEnd type="none" w="med" len="med"/>
                      <a:tailEnd type="none" w="med" len="med"/>
                    </a:lnB>
                  </a:tcPr>
                </a:tc>
                <a:tc gridSpan="2">
                  <a:txBody>
                    <a:bodyPr/>
                    <a:lstStyle/>
                    <a:p>
                      <a:pPr marL="0" marR="0" algn="ctr">
                        <a:lnSpc>
                          <a:spcPct val="100000"/>
                        </a:lnSpc>
                        <a:spcBef>
                          <a:spcPts val="0"/>
                        </a:spcBef>
                        <a:spcAft>
                          <a:spcPts val="0"/>
                        </a:spcAft>
                      </a:pPr>
                      <a:endParaRPr lang="en-US" sz="3300" dirty="0">
                        <a:latin typeface="Times New Roman"/>
                        <a:ea typeface="Calibri"/>
                        <a:cs typeface="Times New Roman"/>
                      </a:endParaRPr>
                    </a:p>
                  </a:txBody>
                  <a:tcPr marL="68580" marR="68580" marT="0" marB="0" anchor="ctr">
                    <a:lnL>
                      <a:noFill/>
                    </a:lnL>
                    <a:lnR>
                      <a:noFill/>
                    </a:lnR>
                    <a:lnT>
                      <a:noFill/>
                    </a:lnT>
                    <a:lnB w="12700" cap="flat" cmpd="sng" algn="ctr">
                      <a:solidFill>
                        <a:scrgbClr r="0" g="0" b="0"/>
                      </a:solidFill>
                      <a:prstDash val="solid"/>
                      <a:round/>
                      <a:headEnd type="none" w="med" len="med"/>
                      <a:tailEnd type="none" w="med" len="med"/>
                    </a:lnB>
                  </a:tcPr>
                </a:tc>
                <a:tc hMerge="1">
                  <a:txBody>
                    <a:bodyPr/>
                    <a:lstStyle/>
                    <a:p>
                      <a:endParaRPr lang="en-US"/>
                    </a:p>
                  </a:txBody>
                  <a:tcPr/>
                </a:tc>
                <a:tc>
                  <a:txBody>
                    <a:bodyPr/>
                    <a:lstStyle/>
                    <a:p>
                      <a:pPr marL="0" marR="0" algn="ctr">
                        <a:lnSpc>
                          <a:spcPct val="100000"/>
                        </a:lnSpc>
                        <a:spcBef>
                          <a:spcPts val="0"/>
                        </a:spcBef>
                        <a:spcAft>
                          <a:spcPts val="0"/>
                        </a:spcAft>
                      </a:pPr>
                      <a:endParaRPr lang="en-US" sz="3300">
                        <a:latin typeface="Times New Roman"/>
                        <a:ea typeface="Calibri"/>
                        <a:cs typeface="Times New Roman"/>
                      </a:endParaRPr>
                    </a:p>
                  </a:txBody>
                  <a:tcPr marL="68580" marR="68580" marT="0" marB="0" anchor="ctr">
                    <a:lnL>
                      <a:noFill/>
                    </a:lnL>
                    <a:lnR>
                      <a:noFill/>
                    </a:lnR>
                    <a:lnT>
                      <a:noFill/>
                    </a:lnT>
                    <a:lnB w="12700" cap="flat" cmpd="sng" algn="ctr">
                      <a:solidFill>
                        <a:scrgbClr r="0" g="0" b="0"/>
                      </a:solidFill>
                      <a:prstDash val="solid"/>
                      <a:round/>
                      <a:headEnd type="none" w="med" len="med"/>
                      <a:tailEnd type="none" w="med" len="med"/>
                    </a:lnB>
                  </a:tcPr>
                </a:tc>
              </a:tr>
              <a:tr h="489483">
                <a:tc>
                  <a:txBody>
                    <a:bodyPr/>
                    <a:lstStyle/>
                    <a:p>
                      <a:pPr marL="0" marR="0" algn="ctr">
                        <a:lnSpc>
                          <a:spcPct val="100000"/>
                        </a:lnSpc>
                        <a:spcBef>
                          <a:spcPts val="0"/>
                        </a:spcBef>
                        <a:spcAft>
                          <a:spcPts val="0"/>
                        </a:spcAft>
                      </a:pPr>
                      <a:r>
                        <a:rPr lang="en-US" sz="3300" dirty="0">
                          <a:latin typeface="Times New Roman"/>
                          <a:ea typeface="Calibri"/>
                          <a:cs typeface="Times New Roman"/>
                        </a:rPr>
                        <a:t>Model</a:t>
                      </a:r>
                    </a:p>
                  </a:txBody>
                  <a:tcPr marL="68580" marR="68580" marT="0" marB="0" anchor="ctr">
                    <a:lnL>
                      <a:noFill/>
                    </a:lnL>
                    <a:lnR>
                      <a:noFill/>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Predictors</a:t>
                      </a:r>
                    </a:p>
                  </a:txBody>
                  <a:tcPr marL="68580" marR="68580" marT="0" marB="0" anchor="ctr">
                    <a:lnL>
                      <a:noFill/>
                    </a:lnL>
                    <a:lnR>
                      <a:noFill/>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i="1" dirty="0">
                          <a:latin typeface="Times New Roman"/>
                          <a:ea typeface="Calibri"/>
                          <a:cs typeface="Times New Roman"/>
                        </a:rPr>
                        <a:t>B</a:t>
                      </a:r>
                      <a:endParaRPr lang="en-US" sz="3300" dirty="0">
                        <a:latin typeface="Times New Roman"/>
                        <a:ea typeface="Calibri"/>
                        <a:cs typeface="Times New Roman"/>
                      </a:endParaRPr>
                    </a:p>
                  </a:txBody>
                  <a:tcPr marL="68580" marR="68580" marT="0" marB="0" anchor="ctr">
                    <a:lnL>
                      <a:noFill/>
                    </a:lnL>
                    <a:lnR>
                      <a:noFill/>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SE</a:t>
                      </a:r>
                    </a:p>
                  </a:txBody>
                  <a:tcPr marL="68580" marR="68580" marT="0" marB="0" anchor="ctr">
                    <a:lnL>
                      <a:noFill/>
                    </a:lnL>
                    <a:lnR>
                      <a:noFill/>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i="1" dirty="0">
                          <a:latin typeface="Times New Roman"/>
                          <a:ea typeface="Calibri"/>
                          <a:cs typeface="Times New Roman"/>
                        </a:rPr>
                        <a:t>t</a:t>
                      </a:r>
                      <a:endParaRPr lang="en-US" sz="3300" dirty="0">
                        <a:latin typeface="Times New Roman"/>
                        <a:ea typeface="Calibri"/>
                        <a:cs typeface="Times New Roman"/>
                      </a:endParaRPr>
                    </a:p>
                  </a:txBody>
                  <a:tcPr marL="68580" marR="68580" marT="0" marB="0" anchor="ctr">
                    <a:lnL>
                      <a:noFill/>
                    </a:lnL>
                    <a:lnR>
                      <a:noFill/>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i="1" dirty="0">
                          <a:latin typeface="Times New Roman"/>
                          <a:ea typeface="Calibri"/>
                          <a:cs typeface="Times New Roman"/>
                        </a:rPr>
                        <a:t>p</a:t>
                      </a:r>
                      <a:endParaRPr lang="en-US" sz="3300" dirty="0">
                        <a:latin typeface="Times New Roman"/>
                        <a:ea typeface="Calibri"/>
                        <a:cs typeface="Times New Roman"/>
                      </a:endParaRPr>
                    </a:p>
                  </a:txBody>
                  <a:tcPr marL="68580" marR="68580" marT="0" marB="0" anchor="ctr">
                    <a:lnL>
                      <a:noFill/>
                    </a:lnL>
                    <a:lnR>
                      <a:noFill/>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00000"/>
                        </a:lnSpc>
                        <a:spcBef>
                          <a:spcPts val="0"/>
                        </a:spcBef>
                        <a:spcAft>
                          <a:spcPts val="0"/>
                        </a:spcAft>
                      </a:pPr>
                      <a:r>
                        <a:rPr lang="en-US" sz="3300" dirty="0">
                          <a:latin typeface="Times New Roman"/>
                          <a:ea typeface="Calibri"/>
                          <a:cs typeface="Times New Roman"/>
                        </a:rPr>
                        <a:t>95% CI</a:t>
                      </a:r>
                    </a:p>
                  </a:txBody>
                  <a:tcPr marL="68580" marR="68580" marT="0" marB="0" anchor="ctr">
                    <a:lnL>
                      <a:noFill/>
                    </a:lnL>
                    <a:lnR>
                      <a:noFill/>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00000"/>
                        </a:lnSpc>
                        <a:spcBef>
                          <a:spcPts val="0"/>
                        </a:spcBef>
                        <a:spcAft>
                          <a:spcPts val="0"/>
                        </a:spcAft>
                      </a:pPr>
                      <a:r>
                        <a:rPr lang="en-US" sz="3300" i="1" dirty="0">
                          <a:latin typeface="Times New Roman"/>
                          <a:ea typeface="Calibri"/>
                          <a:cs typeface="Times New Roman"/>
                        </a:rPr>
                        <a:t>r</a:t>
                      </a:r>
                      <a:r>
                        <a:rPr lang="en-US" sz="3300" baseline="30000" dirty="0">
                          <a:latin typeface="Times New Roman"/>
                          <a:ea typeface="Calibri"/>
                          <a:cs typeface="Times New Roman"/>
                        </a:rPr>
                        <a:t>2</a:t>
                      </a:r>
                      <a:endParaRPr lang="en-US" sz="3300" dirty="0">
                        <a:latin typeface="Times New Roman"/>
                        <a:ea typeface="Calibri"/>
                        <a:cs typeface="Times New Roman"/>
                      </a:endParaRPr>
                    </a:p>
                  </a:txBody>
                  <a:tcPr marL="68580" marR="68580" marT="0" marB="0" anchor="ctr">
                    <a:lnL>
                      <a:noFill/>
                    </a:lnL>
                    <a:lnR>
                      <a:noFill/>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402">
                <a:tc rowSpan="4">
                  <a:txBody>
                    <a:bodyPr/>
                    <a:lstStyle/>
                    <a:p>
                      <a:pPr marL="0" marR="0">
                        <a:lnSpc>
                          <a:spcPct val="100000"/>
                        </a:lnSpc>
                        <a:spcBef>
                          <a:spcPts val="0"/>
                        </a:spcBef>
                        <a:spcAft>
                          <a:spcPts val="0"/>
                        </a:spcAft>
                      </a:pPr>
                      <a:r>
                        <a:rPr lang="en-US" sz="3300" dirty="0">
                          <a:latin typeface="Times New Roman"/>
                          <a:ea typeface="Calibri"/>
                          <a:cs typeface="Times New Roman"/>
                        </a:rPr>
                        <a:t>Categorical Thinking</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Intercept</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.130</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.885</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.15</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.889</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-1.973</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2.295</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3300">
                        <a:latin typeface="Times New Roman"/>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r>
              <a:tr h="829402">
                <a:tc vMerge="1">
                  <a:txBody>
                    <a:bodyPr/>
                    <a:lstStyle/>
                    <a:p>
                      <a:endParaRPr lang="en-US"/>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smtClean="0">
                          <a:latin typeface="Times New Roman"/>
                          <a:ea typeface="Calibri"/>
                          <a:cs typeface="Times New Roman"/>
                        </a:rPr>
                        <a:t>Party</a:t>
                      </a:r>
                      <a:endParaRPr lang="en-US" sz="3300" dirty="0">
                        <a:latin typeface="Times New Roman"/>
                        <a:ea typeface="Calibri"/>
                        <a:cs typeface="Times New Roman"/>
                      </a:endParaRP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.431</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.184</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2.34</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.020</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.070</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.794</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&lt;.01</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29402">
                <a:tc vMerge="1">
                  <a:txBody>
                    <a:bodyPr/>
                    <a:lstStyle/>
                    <a:p>
                      <a:pPr marL="0" marR="0">
                        <a:lnSpc>
                          <a:spcPct val="100000"/>
                        </a:lnSpc>
                        <a:spcBef>
                          <a:spcPts val="0"/>
                        </a:spcBef>
                        <a:spcAft>
                          <a:spcPts val="0"/>
                        </a:spcAft>
                      </a:pPr>
                      <a:endParaRPr lang="en-US" sz="3000" dirty="0">
                        <a:latin typeface="Times New Roman"/>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War </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-.673</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.154</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-4.36</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&lt;.001</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-.976</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-.370</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.02</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29402">
                <a:tc vMerge="1">
                  <a:txBody>
                    <a:bodyPr/>
                    <a:lstStyle/>
                    <a:p>
                      <a:pPr marL="0" marR="0">
                        <a:lnSpc>
                          <a:spcPct val="100000"/>
                        </a:lnSpc>
                        <a:spcBef>
                          <a:spcPts val="0"/>
                        </a:spcBef>
                        <a:spcAft>
                          <a:spcPts val="0"/>
                        </a:spcAft>
                      </a:pPr>
                      <a:endParaRPr lang="en-US" sz="3000" dirty="0">
                        <a:latin typeface="Times New Roman"/>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Party * War</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-.036</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.201</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-.18</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.857</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-.430</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.358</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.01</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402">
                <a:tc rowSpan="4">
                  <a:txBody>
                    <a:bodyPr/>
                    <a:lstStyle/>
                    <a:p>
                      <a:pPr marL="0" marR="0">
                        <a:lnSpc>
                          <a:spcPct val="100000"/>
                        </a:lnSpc>
                        <a:spcBef>
                          <a:spcPts val="0"/>
                        </a:spcBef>
                        <a:spcAft>
                          <a:spcPts val="0"/>
                        </a:spcAft>
                      </a:pPr>
                      <a:r>
                        <a:rPr lang="en-US" sz="3300" dirty="0">
                          <a:latin typeface="Times New Roman"/>
                          <a:ea typeface="Calibri"/>
                          <a:cs typeface="Times New Roman"/>
                        </a:rPr>
                        <a:t>Complex Thinking</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Intercept</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-.175</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.497</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-.35</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.738</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-1.388</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.971</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3300">
                        <a:latin typeface="Times New Roman"/>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r>
              <a:tr h="829402">
                <a:tc vMerge="1">
                  <a:txBody>
                    <a:bodyPr/>
                    <a:lstStyle/>
                    <a:p>
                      <a:endParaRPr lang="en-US"/>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smtClean="0">
                          <a:latin typeface="Times New Roman"/>
                          <a:ea typeface="Calibri"/>
                          <a:cs typeface="Times New Roman"/>
                        </a:rPr>
                        <a:t>Party</a:t>
                      </a:r>
                      <a:endParaRPr lang="en-US" sz="3300" dirty="0">
                        <a:latin typeface="Times New Roman"/>
                        <a:ea typeface="Calibri"/>
                        <a:cs typeface="Times New Roman"/>
                      </a:endParaRP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-.040</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.217</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-.19</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.852</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-.465</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.386</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&lt;.01</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29402">
                <a:tc vMerge="1">
                  <a:txBody>
                    <a:bodyPr/>
                    <a:lstStyle/>
                    <a:p>
                      <a:endParaRPr lang="en-US"/>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a:latin typeface="Times New Roman"/>
                          <a:ea typeface="Calibri"/>
                          <a:cs typeface="Times New Roman"/>
                        </a:rPr>
                        <a:t>War </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.756</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.204</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3.70</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&lt;.001</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a:latin typeface="Times New Roman"/>
                          <a:ea typeface="Calibri"/>
                          <a:cs typeface="Times New Roman"/>
                        </a:rPr>
                        <a:t>.355</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1.158</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.03</a:t>
                      </a:r>
                    </a:p>
                  </a:txBody>
                  <a:tcPr marL="68580" marR="6858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29402">
                <a:tc vMerge="1">
                  <a:txBody>
                    <a:bodyPr/>
                    <a:lstStyle/>
                    <a:p>
                      <a:pPr marL="0" marR="0">
                        <a:lnSpc>
                          <a:spcPct val="100000"/>
                        </a:lnSpc>
                        <a:spcBef>
                          <a:spcPts val="0"/>
                        </a:spcBef>
                        <a:spcAft>
                          <a:spcPts val="0"/>
                        </a:spcAft>
                      </a:pPr>
                      <a:endParaRPr lang="en-US" sz="3000" dirty="0">
                        <a:latin typeface="Times New Roman"/>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a:latin typeface="Times New Roman"/>
                          <a:ea typeface="Calibri"/>
                          <a:cs typeface="Times New Roman"/>
                        </a:rPr>
                        <a:t>Party * War</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.654</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.267</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2.45</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.014</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.129</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1.178</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.02</a:t>
                      </a:r>
                    </a:p>
                  </a:txBody>
                  <a:tcPr marL="68580" marR="68580" marT="0"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402">
                <a:tc rowSpan="4">
                  <a:txBody>
                    <a:bodyPr/>
                    <a:lstStyle/>
                    <a:p>
                      <a:pPr marL="0" marR="0">
                        <a:lnSpc>
                          <a:spcPct val="100000"/>
                        </a:lnSpc>
                        <a:spcBef>
                          <a:spcPts val="0"/>
                        </a:spcBef>
                        <a:spcAft>
                          <a:spcPts val="0"/>
                        </a:spcAft>
                      </a:pPr>
                      <a:r>
                        <a:rPr lang="en-US" sz="3300" dirty="0">
                          <a:latin typeface="Times New Roman"/>
                          <a:ea typeface="Calibri"/>
                          <a:cs typeface="Times New Roman"/>
                        </a:rPr>
                        <a:t>Cognitive Processing</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Intercept</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-.179</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.200</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-.90</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.405</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-.664</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.275</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endParaRPr lang="en-US" sz="3300">
                        <a:latin typeface="Times New Roman"/>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r>
              <a:tr h="829402">
                <a:tc vMerge="1">
                  <a:txBody>
                    <a:bodyPr/>
                    <a:lstStyle/>
                    <a:p>
                      <a:endParaRPr lang="en-US"/>
                    </a:p>
                  </a:txBody>
                  <a:tcPr/>
                </a:tc>
                <a:tc>
                  <a:txBody>
                    <a:bodyPr/>
                    <a:lstStyle/>
                    <a:p>
                      <a:pPr marL="0" marR="0">
                        <a:lnSpc>
                          <a:spcPct val="100000"/>
                        </a:lnSpc>
                        <a:spcBef>
                          <a:spcPts val="0"/>
                        </a:spcBef>
                        <a:spcAft>
                          <a:spcPts val="0"/>
                        </a:spcAft>
                      </a:pPr>
                      <a:r>
                        <a:rPr lang="en-US" sz="3300" dirty="0" smtClean="0">
                          <a:latin typeface="Times New Roman"/>
                          <a:ea typeface="Calibri"/>
                          <a:cs typeface="Times New Roman"/>
                        </a:rPr>
                        <a:t>Party</a:t>
                      </a:r>
                      <a:endParaRPr lang="en-US" sz="3300" dirty="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-.021</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.102</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-.21</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.837</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-.221</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.179</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&lt;.01</a:t>
                      </a:r>
                    </a:p>
                  </a:txBody>
                  <a:tcPr marL="68580" marR="68580" marT="0" marB="0" anchor="ctr">
                    <a:lnL>
                      <a:noFill/>
                    </a:lnL>
                    <a:lnR>
                      <a:noFill/>
                    </a:lnR>
                    <a:lnT>
                      <a:noFill/>
                    </a:lnT>
                    <a:lnB>
                      <a:noFill/>
                    </a:lnB>
                  </a:tcPr>
                </a:tc>
              </a:tr>
              <a:tr h="829402">
                <a:tc vMerge="1">
                  <a:txBody>
                    <a:bodyPr/>
                    <a:lstStyle/>
                    <a:p>
                      <a:pPr marL="0" marR="0">
                        <a:lnSpc>
                          <a:spcPct val="100000"/>
                        </a:lnSpc>
                        <a:spcBef>
                          <a:spcPts val="0"/>
                        </a:spcBef>
                        <a:spcAft>
                          <a:spcPts val="0"/>
                        </a:spcAft>
                      </a:pPr>
                      <a:endParaRPr lang="en-US" sz="3000" dirty="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nSpc>
                          <a:spcPct val="100000"/>
                        </a:lnSpc>
                        <a:spcBef>
                          <a:spcPts val="0"/>
                        </a:spcBef>
                        <a:spcAft>
                          <a:spcPts val="0"/>
                        </a:spcAft>
                      </a:pPr>
                      <a:r>
                        <a:rPr lang="en-US" sz="3300">
                          <a:latin typeface="Times New Roman"/>
                          <a:ea typeface="Calibri"/>
                          <a:cs typeface="Times New Roman"/>
                        </a:rPr>
                        <a:t>War </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.627</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.100</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6.26</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&lt;.001</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.430</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.823</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.05</a:t>
                      </a:r>
                    </a:p>
                  </a:txBody>
                  <a:tcPr marL="68580" marR="68580" marT="0" marB="0" anchor="ctr">
                    <a:lnL>
                      <a:noFill/>
                    </a:lnL>
                    <a:lnR>
                      <a:noFill/>
                    </a:lnR>
                    <a:lnT>
                      <a:noFill/>
                    </a:lnT>
                    <a:lnB>
                      <a:noFill/>
                    </a:lnB>
                  </a:tcPr>
                </a:tc>
              </a:tr>
              <a:tr h="829402">
                <a:tc vMerge="1">
                  <a:txBody>
                    <a:bodyPr/>
                    <a:lstStyle/>
                    <a:p>
                      <a:pPr marL="0" marR="0">
                        <a:lnSpc>
                          <a:spcPct val="100000"/>
                        </a:lnSpc>
                        <a:spcBef>
                          <a:spcPts val="0"/>
                        </a:spcBef>
                        <a:spcAft>
                          <a:spcPts val="0"/>
                        </a:spcAft>
                      </a:pPr>
                      <a:endParaRPr lang="en-US" sz="3000" dirty="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nSpc>
                          <a:spcPct val="100000"/>
                        </a:lnSpc>
                        <a:spcBef>
                          <a:spcPts val="0"/>
                        </a:spcBef>
                        <a:spcAft>
                          <a:spcPts val="0"/>
                        </a:spcAft>
                      </a:pPr>
                      <a:r>
                        <a:rPr lang="en-US" sz="3300" dirty="0">
                          <a:latin typeface="Times New Roman"/>
                          <a:ea typeface="Calibri"/>
                          <a:cs typeface="Times New Roman"/>
                        </a:rPr>
                        <a:t>Party * War</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.330</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.131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2.53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.012</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.074</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.586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.04</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r h="829402">
                <a:tc rowSpan="4">
                  <a:txBody>
                    <a:bodyPr/>
                    <a:lstStyle/>
                    <a:p>
                      <a:pPr marL="0" marR="0">
                        <a:lnSpc>
                          <a:spcPct val="100000"/>
                        </a:lnSpc>
                        <a:spcBef>
                          <a:spcPts val="0"/>
                        </a:spcBef>
                        <a:spcAft>
                          <a:spcPts val="0"/>
                        </a:spcAft>
                      </a:pPr>
                      <a:r>
                        <a:rPr lang="en-US" sz="3300" dirty="0">
                          <a:latin typeface="Times New Roman"/>
                          <a:ea typeface="Calibri"/>
                          <a:cs typeface="Times New Roman"/>
                        </a:rPr>
                        <a:t>Psychological Distancing</a:t>
                      </a:r>
                    </a:p>
                  </a:txBody>
                  <a:tcPr marL="68580" marR="68580" marT="0" marB="0" anchor="ctr">
                    <a:lnL>
                      <a:noFill/>
                    </a:lnL>
                    <a:lnR>
                      <a:noFill/>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Intercept</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.096</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1.278</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.08</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.943</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-2.949</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3.198</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0000"/>
                        </a:lnSpc>
                        <a:spcBef>
                          <a:spcPts val="0"/>
                        </a:spcBef>
                        <a:spcAft>
                          <a:spcPts val="0"/>
                        </a:spcAft>
                      </a:pPr>
                      <a:endParaRPr lang="en-US" sz="3300">
                        <a:latin typeface="Times New Roman"/>
                        <a:ea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r>
              <a:tr h="829402">
                <a:tc vMerge="1">
                  <a:txBody>
                    <a:bodyPr/>
                    <a:lstStyle/>
                    <a:p>
                      <a:endParaRPr lang="en-US"/>
                    </a:p>
                  </a:txBody>
                  <a:tcPr/>
                </a:tc>
                <a:tc>
                  <a:txBody>
                    <a:bodyPr/>
                    <a:lstStyle/>
                    <a:p>
                      <a:pPr marL="0" marR="0">
                        <a:lnSpc>
                          <a:spcPct val="100000"/>
                        </a:lnSpc>
                        <a:spcBef>
                          <a:spcPts val="0"/>
                        </a:spcBef>
                        <a:spcAft>
                          <a:spcPts val="0"/>
                        </a:spcAft>
                      </a:pPr>
                      <a:r>
                        <a:rPr lang="en-US" sz="3300" dirty="0" smtClean="0">
                          <a:latin typeface="Times New Roman"/>
                          <a:ea typeface="Calibri"/>
                          <a:cs typeface="Times New Roman"/>
                        </a:rPr>
                        <a:t>Party</a:t>
                      </a:r>
                      <a:endParaRPr lang="en-US" sz="3300" dirty="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.335</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.220</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1.52</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.128</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-.097</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.796</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&lt;.01</a:t>
                      </a:r>
                    </a:p>
                  </a:txBody>
                  <a:tcPr marL="68580" marR="68580" marT="0" marB="0" anchor="ctr">
                    <a:lnL>
                      <a:noFill/>
                    </a:lnL>
                    <a:lnR>
                      <a:noFill/>
                    </a:lnR>
                    <a:lnT>
                      <a:noFill/>
                    </a:lnT>
                    <a:lnB>
                      <a:noFill/>
                    </a:lnB>
                  </a:tcPr>
                </a:tc>
              </a:tr>
              <a:tr h="829402">
                <a:tc vMerge="1">
                  <a:txBody>
                    <a:bodyPr/>
                    <a:lstStyle/>
                    <a:p>
                      <a:pPr marL="0" marR="0">
                        <a:lnSpc>
                          <a:spcPct val="100000"/>
                        </a:lnSpc>
                        <a:spcBef>
                          <a:spcPts val="0"/>
                        </a:spcBef>
                        <a:spcAft>
                          <a:spcPts val="0"/>
                        </a:spcAft>
                      </a:pPr>
                      <a:endParaRPr lang="en-US" sz="3000" dirty="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nSpc>
                          <a:spcPct val="100000"/>
                        </a:lnSpc>
                        <a:spcBef>
                          <a:spcPts val="0"/>
                        </a:spcBef>
                        <a:spcAft>
                          <a:spcPts val="0"/>
                        </a:spcAft>
                      </a:pPr>
                      <a:r>
                        <a:rPr lang="en-US" sz="3300" dirty="0">
                          <a:latin typeface="Times New Roman"/>
                          <a:ea typeface="Calibri"/>
                          <a:cs typeface="Times New Roman"/>
                        </a:rPr>
                        <a:t>War </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-.628</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.184</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-3.41</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&lt;.001</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-.988</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-.267</a:t>
                      </a:r>
                    </a:p>
                  </a:txBody>
                  <a:tcPr marL="68580" marR="68580" marT="0" marB="0" anchor="ctr">
                    <a:lnL>
                      <a:noFill/>
                    </a:lnL>
                    <a:lnR>
                      <a:noFill/>
                    </a:lnR>
                    <a:lnT>
                      <a:noFill/>
                    </a:lnT>
                    <a:lnB>
                      <a:noFill/>
                    </a:lnB>
                  </a:tcPr>
                </a:tc>
                <a:tc>
                  <a:txBody>
                    <a:bodyPr/>
                    <a:lstStyle/>
                    <a:p>
                      <a:pPr marL="0" marR="0" algn="ctr">
                        <a:lnSpc>
                          <a:spcPct val="100000"/>
                        </a:lnSpc>
                        <a:spcBef>
                          <a:spcPts val="0"/>
                        </a:spcBef>
                        <a:spcAft>
                          <a:spcPts val="0"/>
                        </a:spcAft>
                      </a:pPr>
                      <a:r>
                        <a:rPr lang="en-US" sz="3300">
                          <a:latin typeface="Times New Roman"/>
                          <a:ea typeface="Calibri"/>
                          <a:cs typeface="Times New Roman"/>
                        </a:rPr>
                        <a:t>.02</a:t>
                      </a:r>
                    </a:p>
                  </a:txBody>
                  <a:tcPr marL="68580" marR="68580" marT="0" marB="0" anchor="ctr">
                    <a:lnL>
                      <a:noFill/>
                    </a:lnL>
                    <a:lnR>
                      <a:noFill/>
                    </a:lnR>
                    <a:lnT>
                      <a:noFill/>
                    </a:lnT>
                    <a:lnB>
                      <a:noFill/>
                    </a:lnB>
                  </a:tcPr>
                </a:tc>
              </a:tr>
              <a:tr h="829402">
                <a:tc vMerge="1">
                  <a:txBody>
                    <a:bodyPr/>
                    <a:lstStyle/>
                    <a:p>
                      <a:pPr marL="0" marR="0">
                        <a:lnSpc>
                          <a:spcPct val="100000"/>
                        </a:lnSpc>
                        <a:spcBef>
                          <a:spcPts val="0"/>
                        </a:spcBef>
                        <a:spcAft>
                          <a:spcPts val="0"/>
                        </a:spcAft>
                      </a:pPr>
                      <a:endParaRPr lang="en-US" sz="3000" dirty="0">
                        <a:latin typeface="Times New Roman"/>
                        <a:ea typeface="Calibri"/>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3300" dirty="0">
                          <a:latin typeface="Times New Roman"/>
                          <a:ea typeface="Calibri"/>
                          <a:cs typeface="Times New Roman"/>
                        </a:rPr>
                        <a:t>Party * War</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-.119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.239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-.50</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a:latin typeface="Times New Roman"/>
                          <a:ea typeface="Calibri"/>
                          <a:cs typeface="Times New Roman"/>
                        </a:rPr>
                        <a:t>.619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-.589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.351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3300" dirty="0">
                          <a:latin typeface="Times New Roman"/>
                          <a:ea typeface="Calibri"/>
                          <a:cs typeface="Times New Roman"/>
                        </a:rPr>
                        <a:t>.01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76" name="TextBox 75"/>
          <p:cNvSpPr txBox="1"/>
          <p:nvPr/>
        </p:nvSpPr>
        <p:spPr>
          <a:xfrm>
            <a:off x="28117800" y="30301049"/>
            <a:ext cx="13716000" cy="1169551"/>
          </a:xfrm>
          <a:prstGeom prst="rect">
            <a:avLst/>
          </a:prstGeom>
          <a:noFill/>
        </p:spPr>
        <p:txBody>
          <a:bodyPr wrap="square" rtlCol="0">
            <a:spAutoFit/>
          </a:bodyPr>
          <a:lstStyle/>
          <a:p>
            <a:r>
              <a:rPr lang="en-US" sz="3500" b="1" dirty="0" smtClean="0">
                <a:latin typeface="Times New Roman" pitchFamily="18" charset="0"/>
                <a:cs typeface="Times New Roman" pitchFamily="18" charset="0"/>
              </a:rPr>
              <a:t>Contact: </a:t>
            </a:r>
            <a:r>
              <a:rPr lang="en-US" sz="3500" dirty="0" smtClean="0">
                <a:latin typeface="Times New Roman" pitchFamily="18" charset="0"/>
                <a:cs typeface="Times New Roman" pitchFamily="18" charset="0"/>
              </a:rPr>
              <a:t>Kayla Jordan (</a:t>
            </a:r>
            <a:r>
              <a:rPr lang="en-US" sz="3500" dirty="0" smtClean="0">
                <a:latin typeface="Times New Roman" pitchFamily="18" charset="0"/>
                <a:cs typeface="Times New Roman" pitchFamily="18" charset="0"/>
                <a:hlinkClick r:id="rId3"/>
              </a:rPr>
              <a:t>kaylajordan91@gmail.com</a:t>
            </a:r>
            <a:r>
              <a:rPr lang="en-US" sz="3500" dirty="0" smtClean="0">
                <a:latin typeface="Times New Roman" pitchFamily="18" charset="0"/>
                <a:cs typeface="Times New Roman" pitchFamily="18" charset="0"/>
              </a:rPr>
              <a:t>)  or  Erin Buchanan (</a:t>
            </a:r>
            <a:r>
              <a:rPr lang="en-US" sz="3500" dirty="0" smtClean="0">
                <a:latin typeface="Times New Roman" pitchFamily="18" charset="0"/>
                <a:cs typeface="Times New Roman" pitchFamily="18" charset="0"/>
                <a:hlinkClick r:id="rId4"/>
              </a:rPr>
              <a:t>erinbuchanan@missouristate.edu</a:t>
            </a:r>
            <a:r>
              <a:rPr lang="en-US" sz="3500" smtClean="0">
                <a:latin typeface="Times New Roman" pitchFamily="18" charset="0"/>
                <a:cs typeface="Times New Roman" pitchFamily="18" charset="0"/>
              </a:rPr>
              <a:t>), sponsored </a:t>
            </a:r>
            <a:r>
              <a:rPr lang="en-US" sz="3500" dirty="0" smtClean="0">
                <a:latin typeface="Times New Roman" pitchFamily="18" charset="0"/>
                <a:cs typeface="Times New Roman" pitchFamily="18" charset="0"/>
              </a:rPr>
              <a:t>by Russell N. Carney</a:t>
            </a:r>
            <a:endParaRPr lang="en-US" sz="3500" dirty="0">
              <a:latin typeface="Times New Roman" pitchFamily="18" charset="0"/>
              <a:cs typeface="Times New Roman" pitchFamily="18" charset="0"/>
            </a:endParaRPr>
          </a:p>
        </p:txBody>
      </p:sp>
      <p:grpSp>
        <p:nvGrpSpPr>
          <p:cNvPr id="71" name="Group 70"/>
          <p:cNvGrpSpPr/>
          <p:nvPr/>
        </p:nvGrpSpPr>
        <p:grpSpPr>
          <a:xfrm>
            <a:off x="16306799" y="19126200"/>
            <a:ext cx="6400801" cy="5486400"/>
            <a:chOff x="16306799" y="19126200"/>
            <a:chExt cx="6400801" cy="5486400"/>
          </a:xfrm>
        </p:grpSpPr>
        <p:pic>
          <p:nvPicPr>
            <p:cNvPr id="2" name="Picture 2"/>
            <p:cNvPicPr>
              <a:picLocks noChangeAspect="1" noChangeArrowheads="1"/>
            </p:cNvPicPr>
            <p:nvPr/>
          </p:nvPicPr>
          <p:blipFill>
            <a:blip r:embed="rId5"/>
            <a:srcRect/>
            <a:stretch>
              <a:fillRect/>
            </a:stretch>
          </p:blipFill>
          <p:spPr bwMode="auto">
            <a:xfrm>
              <a:off x="16306799" y="19126200"/>
              <a:ext cx="6400801" cy="5486400"/>
            </a:xfrm>
            <a:prstGeom prst="rect">
              <a:avLst/>
            </a:prstGeom>
            <a:ln w="88900" cap="sq" cmpd="thickThin">
              <a:solidFill>
                <a:srgbClr val="000000"/>
              </a:solidFill>
              <a:prstDash val="solid"/>
              <a:miter lim="800000"/>
            </a:ln>
            <a:effectLst>
              <a:innerShdw blurRad="76200">
                <a:srgbClr val="000000"/>
              </a:innerShdw>
            </a:effectLst>
          </p:spPr>
        </p:pic>
        <p:sp>
          <p:nvSpPr>
            <p:cNvPr id="74" name="TextBox 73"/>
            <p:cNvSpPr txBox="1"/>
            <p:nvPr/>
          </p:nvSpPr>
          <p:spPr>
            <a:xfrm>
              <a:off x="17221200" y="22021800"/>
              <a:ext cx="891625" cy="346720"/>
            </a:xfrm>
            <a:prstGeom prst="rect">
              <a:avLst/>
            </a:prstGeom>
            <a:noFill/>
          </p:spPr>
          <p:txBody>
            <a:bodyPr wrap="square" rtlCol="0">
              <a:spAutoFit/>
            </a:bodyPr>
            <a:lstStyle/>
            <a:p>
              <a:r>
                <a:rPr lang="en-US" dirty="0" smtClean="0">
                  <a:solidFill>
                    <a:schemeClr val="tx1"/>
                  </a:solidFill>
                </a:rPr>
                <a:t>n = 653</a:t>
              </a:r>
              <a:endParaRPr lang="en-US" dirty="0">
                <a:solidFill>
                  <a:schemeClr val="tx1"/>
                </a:solidFill>
              </a:endParaRPr>
            </a:p>
          </p:txBody>
        </p:sp>
        <p:sp>
          <p:nvSpPr>
            <p:cNvPr id="82" name="TextBox 81"/>
            <p:cNvSpPr txBox="1"/>
            <p:nvPr/>
          </p:nvSpPr>
          <p:spPr>
            <a:xfrm>
              <a:off x="18059400" y="22021800"/>
              <a:ext cx="891625" cy="346720"/>
            </a:xfrm>
            <a:prstGeom prst="rect">
              <a:avLst/>
            </a:prstGeom>
            <a:noFill/>
          </p:spPr>
          <p:txBody>
            <a:bodyPr wrap="square" rtlCol="0">
              <a:spAutoFit/>
            </a:bodyPr>
            <a:lstStyle/>
            <a:p>
              <a:r>
                <a:rPr lang="en-US" dirty="0" smtClean="0">
                  <a:solidFill>
                    <a:schemeClr val="tx1"/>
                  </a:solidFill>
                </a:rPr>
                <a:t>n = 712</a:t>
              </a:r>
              <a:endParaRPr lang="en-US" dirty="0">
                <a:solidFill>
                  <a:schemeClr val="tx1"/>
                </a:solidFill>
              </a:endParaRPr>
            </a:p>
          </p:txBody>
        </p:sp>
        <p:sp>
          <p:nvSpPr>
            <p:cNvPr id="83" name="TextBox 82"/>
            <p:cNvSpPr txBox="1"/>
            <p:nvPr/>
          </p:nvSpPr>
          <p:spPr>
            <a:xfrm>
              <a:off x="19354800" y="22326600"/>
              <a:ext cx="891625" cy="346720"/>
            </a:xfrm>
            <a:prstGeom prst="rect">
              <a:avLst/>
            </a:prstGeom>
            <a:noFill/>
          </p:spPr>
          <p:txBody>
            <a:bodyPr wrap="square" rtlCol="0">
              <a:spAutoFit/>
            </a:bodyPr>
            <a:lstStyle/>
            <a:p>
              <a:r>
                <a:rPr lang="en-US" dirty="0" smtClean="0">
                  <a:solidFill>
                    <a:schemeClr val="tx1"/>
                  </a:solidFill>
                </a:rPr>
                <a:t>n = 423</a:t>
              </a:r>
              <a:endParaRPr lang="en-US" dirty="0">
                <a:solidFill>
                  <a:schemeClr val="tx1"/>
                </a:solidFill>
              </a:endParaRPr>
            </a:p>
          </p:txBody>
        </p:sp>
        <p:sp>
          <p:nvSpPr>
            <p:cNvPr id="84" name="TextBox 83"/>
            <p:cNvSpPr txBox="1"/>
            <p:nvPr/>
          </p:nvSpPr>
          <p:spPr>
            <a:xfrm>
              <a:off x="20193000" y="22326600"/>
              <a:ext cx="891625" cy="346720"/>
            </a:xfrm>
            <a:prstGeom prst="rect">
              <a:avLst/>
            </a:prstGeom>
            <a:noFill/>
          </p:spPr>
          <p:txBody>
            <a:bodyPr wrap="square" rtlCol="0">
              <a:spAutoFit/>
            </a:bodyPr>
            <a:lstStyle/>
            <a:p>
              <a:r>
                <a:rPr lang="en-US" dirty="0" smtClean="0">
                  <a:solidFill>
                    <a:schemeClr val="tx1"/>
                  </a:solidFill>
                </a:rPr>
                <a:t>n = 470</a:t>
              </a:r>
              <a:endParaRPr lang="en-US" dirty="0">
                <a:solidFill>
                  <a:schemeClr val="tx1"/>
                </a:solidFill>
              </a:endParaRPr>
            </a:p>
          </p:txBody>
        </p:sp>
      </p:grpSp>
      <p:grpSp>
        <p:nvGrpSpPr>
          <p:cNvPr id="73" name="Group 72"/>
          <p:cNvGrpSpPr/>
          <p:nvPr/>
        </p:nvGrpSpPr>
        <p:grpSpPr>
          <a:xfrm>
            <a:off x="16306800" y="6324600"/>
            <a:ext cx="6400800" cy="5486400"/>
            <a:chOff x="16306800" y="6324600"/>
            <a:chExt cx="6400800" cy="5486400"/>
          </a:xfrm>
        </p:grpSpPr>
        <p:pic>
          <p:nvPicPr>
            <p:cNvPr id="1027" name="Picture 3"/>
            <p:cNvPicPr>
              <a:picLocks noChangeArrowheads="1"/>
            </p:cNvPicPr>
            <p:nvPr/>
          </p:nvPicPr>
          <p:blipFill>
            <a:blip r:embed="rId6"/>
            <a:srcRect/>
            <a:stretch>
              <a:fillRect/>
            </a:stretch>
          </p:blipFill>
          <p:spPr bwMode="auto">
            <a:xfrm>
              <a:off x="16306800" y="6324600"/>
              <a:ext cx="6400800" cy="5486400"/>
            </a:xfrm>
            <a:prstGeom prst="rect">
              <a:avLst/>
            </a:prstGeom>
            <a:ln w="88900" cap="sq" cmpd="thickThin">
              <a:solidFill>
                <a:srgbClr val="000000"/>
              </a:solidFill>
              <a:prstDash val="solid"/>
              <a:miter lim="800000"/>
            </a:ln>
            <a:effectLst>
              <a:innerShdw blurRad="76200">
                <a:srgbClr val="000000"/>
              </a:innerShdw>
            </a:effectLst>
          </p:spPr>
        </p:pic>
        <p:sp>
          <p:nvSpPr>
            <p:cNvPr id="96" name="TextBox 95"/>
            <p:cNvSpPr txBox="1"/>
            <p:nvPr/>
          </p:nvSpPr>
          <p:spPr>
            <a:xfrm>
              <a:off x="17221200" y="88392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206</a:t>
              </a:r>
              <a:endParaRPr lang="en-US" sz="1000" dirty="0"/>
            </a:p>
          </p:txBody>
        </p:sp>
        <p:sp>
          <p:nvSpPr>
            <p:cNvPr id="97" name="TextBox 96"/>
            <p:cNvSpPr txBox="1"/>
            <p:nvPr/>
          </p:nvSpPr>
          <p:spPr>
            <a:xfrm>
              <a:off x="17526000" y="88392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483</a:t>
              </a:r>
              <a:endParaRPr lang="en-US" sz="1000" dirty="0"/>
            </a:p>
          </p:txBody>
        </p:sp>
        <p:sp>
          <p:nvSpPr>
            <p:cNvPr id="98" name="TextBox 97"/>
            <p:cNvSpPr txBox="1"/>
            <p:nvPr/>
          </p:nvSpPr>
          <p:spPr>
            <a:xfrm>
              <a:off x="17830800" y="851529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373</a:t>
              </a:r>
              <a:endParaRPr lang="en-US" sz="1000" dirty="0"/>
            </a:p>
          </p:txBody>
        </p:sp>
        <p:sp>
          <p:nvSpPr>
            <p:cNvPr id="99" name="TextBox 98"/>
            <p:cNvSpPr txBox="1"/>
            <p:nvPr/>
          </p:nvSpPr>
          <p:spPr>
            <a:xfrm>
              <a:off x="18135600" y="851529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256</a:t>
              </a:r>
              <a:endParaRPr lang="en-US" sz="1000" dirty="0"/>
            </a:p>
          </p:txBody>
        </p:sp>
        <p:sp>
          <p:nvSpPr>
            <p:cNvPr id="100" name="TextBox 99"/>
            <p:cNvSpPr txBox="1"/>
            <p:nvPr/>
          </p:nvSpPr>
          <p:spPr>
            <a:xfrm>
              <a:off x="18440400" y="88392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47</a:t>
              </a:r>
              <a:endParaRPr lang="en-US" sz="1000" dirty="0"/>
            </a:p>
          </p:txBody>
        </p:sp>
        <p:sp>
          <p:nvSpPr>
            <p:cNvPr id="101" name="TextBox 100"/>
            <p:cNvSpPr txBox="1"/>
            <p:nvPr/>
          </p:nvSpPr>
          <p:spPr>
            <a:xfrm>
              <a:off x="19278600" y="88392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251</a:t>
              </a:r>
              <a:endParaRPr lang="en-US" sz="1000" dirty="0"/>
            </a:p>
          </p:txBody>
        </p:sp>
        <p:sp>
          <p:nvSpPr>
            <p:cNvPr id="102" name="TextBox 101"/>
            <p:cNvSpPr txBox="1"/>
            <p:nvPr/>
          </p:nvSpPr>
          <p:spPr>
            <a:xfrm>
              <a:off x="19583400" y="88392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560</a:t>
              </a:r>
              <a:endParaRPr lang="en-US" sz="1000" dirty="0"/>
            </a:p>
          </p:txBody>
        </p:sp>
        <p:sp>
          <p:nvSpPr>
            <p:cNvPr id="103" name="TextBox 102"/>
            <p:cNvSpPr txBox="1"/>
            <p:nvPr/>
          </p:nvSpPr>
          <p:spPr>
            <a:xfrm>
              <a:off x="19964400" y="851529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11</a:t>
              </a:r>
              <a:endParaRPr lang="en-US" sz="1000" dirty="0"/>
            </a:p>
          </p:txBody>
        </p:sp>
        <p:sp>
          <p:nvSpPr>
            <p:cNvPr id="104" name="TextBox 103"/>
            <p:cNvSpPr txBox="1"/>
            <p:nvPr/>
          </p:nvSpPr>
          <p:spPr>
            <a:xfrm>
              <a:off x="20193000" y="851529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55</a:t>
              </a:r>
              <a:endParaRPr lang="en-US" sz="1000" dirty="0"/>
            </a:p>
          </p:txBody>
        </p:sp>
        <p:sp>
          <p:nvSpPr>
            <p:cNvPr id="106" name="TextBox 105"/>
            <p:cNvSpPr txBox="1"/>
            <p:nvPr/>
          </p:nvSpPr>
          <p:spPr>
            <a:xfrm>
              <a:off x="20574000" y="88392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15</a:t>
              </a:r>
              <a:endParaRPr lang="en-US" sz="1000" dirty="0"/>
            </a:p>
          </p:txBody>
        </p:sp>
      </p:grpSp>
      <p:grpSp>
        <p:nvGrpSpPr>
          <p:cNvPr id="112" name="Group 111"/>
          <p:cNvGrpSpPr/>
          <p:nvPr/>
        </p:nvGrpSpPr>
        <p:grpSpPr>
          <a:xfrm>
            <a:off x="16306800" y="12725400"/>
            <a:ext cx="6400800" cy="5486400"/>
            <a:chOff x="20574000" y="25069800"/>
            <a:chExt cx="5991225" cy="4800600"/>
          </a:xfrm>
        </p:grpSpPr>
        <p:pic>
          <p:nvPicPr>
            <p:cNvPr id="3" name="Picture 5"/>
            <p:cNvPicPr>
              <a:picLocks noChangeAspect="1" noChangeArrowheads="1"/>
            </p:cNvPicPr>
            <p:nvPr/>
          </p:nvPicPr>
          <p:blipFill>
            <a:blip r:embed="rId7"/>
            <a:srcRect/>
            <a:stretch>
              <a:fillRect/>
            </a:stretch>
          </p:blipFill>
          <p:spPr bwMode="auto">
            <a:xfrm>
              <a:off x="20574000" y="25069800"/>
              <a:ext cx="5991225" cy="4800600"/>
            </a:xfrm>
            <a:prstGeom prst="rect">
              <a:avLst/>
            </a:prstGeom>
            <a:ln w="88900" cap="sq" cmpd="thickThin">
              <a:solidFill>
                <a:srgbClr val="000000"/>
              </a:solidFill>
              <a:prstDash val="solid"/>
              <a:miter lim="800000"/>
            </a:ln>
            <a:effectLst>
              <a:innerShdw blurRad="76200">
                <a:srgbClr val="000000"/>
              </a:innerShdw>
            </a:effectLst>
          </p:spPr>
        </p:pic>
        <p:sp>
          <p:nvSpPr>
            <p:cNvPr id="108" name="TextBox 107"/>
            <p:cNvSpPr txBox="1"/>
            <p:nvPr/>
          </p:nvSpPr>
          <p:spPr>
            <a:xfrm>
              <a:off x="21488400" y="26746200"/>
              <a:ext cx="762000" cy="276999"/>
            </a:xfrm>
            <a:prstGeom prst="rect">
              <a:avLst/>
            </a:prstGeom>
            <a:noFill/>
          </p:spPr>
          <p:txBody>
            <a:bodyPr wrap="square" rtlCol="0">
              <a:spAutoFit/>
            </a:bodyPr>
            <a:lstStyle/>
            <a:p>
              <a:r>
                <a:rPr lang="en-US" dirty="0" smtClean="0">
                  <a:solidFill>
                    <a:schemeClr val="tx1"/>
                  </a:solidFill>
                </a:rPr>
                <a:t>n = 653</a:t>
              </a:r>
              <a:endParaRPr lang="en-US" dirty="0">
                <a:solidFill>
                  <a:schemeClr val="tx1"/>
                </a:solidFill>
              </a:endParaRPr>
            </a:p>
          </p:txBody>
        </p:sp>
        <p:sp>
          <p:nvSpPr>
            <p:cNvPr id="109" name="TextBox 108"/>
            <p:cNvSpPr txBox="1"/>
            <p:nvPr/>
          </p:nvSpPr>
          <p:spPr>
            <a:xfrm>
              <a:off x="22174200" y="26898600"/>
              <a:ext cx="762000" cy="276999"/>
            </a:xfrm>
            <a:prstGeom prst="rect">
              <a:avLst/>
            </a:prstGeom>
            <a:noFill/>
          </p:spPr>
          <p:txBody>
            <a:bodyPr wrap="square" rtlCol="0">
              <a:spAutoFit/>
            </a:bodyPr>
            <a:lstStyle/>
            <a:p>
              <a:r>
                <a:rPr lang="en-US" dirty="0" smtClean="0">
                  <a:solidFill>
                    <a:schemeClr val="tx1"/>
                  </a:solidFill>
                </a:rPr>
                <a:t>n = 712</a:t>
              </a:r>
              <a:endParaRPr lang="en-US" dirty="0">
                <a:solidFill>
                  <a:schemeClr val="tx1"/>
                </a:solidFill>
              </a:endParaRPr>
            </a:p>
          </p:txBody>
        </p:sp>
        <p:sp>
          <p:nvSpPr>
            <p:cNvPr id="110" name="TextBox 109"/>
            <p:cNvSpPr txBox="1"/>
            <p:nvPr/>
          </p:nvSpPr>
          <p:spPr>
            <a:xfrm>
              <a:off x="23393400" y="26441400"/>
              <a:ext cx="762000" cy="276999"/>
            </a:xfrm>
            <a:prstGeom prst="rect">
              <a:avLst/>
            </a:prstGeom>
            <a:noFill/>
          </p:spPr>
          <p:txBody>
            <a:bodyPr wrap="square" rtlCol="0">
              <a:spAutoFit/>
            </a:bodyPr>
            <a:lstStyle/>
            <a:p>
              <a:r>
                <a:rPr lang="en-US" dirty="0" smtClean="0">
                  <a:solidFill>
                    <a:schemeClr val="tx1"/>
                  </a:solidFill>
                </a:rPr>
                <a:t>n = 423</a:t>
              </a:r>
              <a:endParaRPr lang="en-US" dirty="0">
                <a:solidFill>
                  <a:schemeClr val="tx1"/>
                </a:solidFill>
              </a:endParaRPr>
            </a:p>
          </p:txBody>
        </p:sp>
        <p:sp>
          <p:nvSpPr>
            <p:cNvPr id="111" name="TextBox 110"/>
            <p:cNvSpPr txBox="1"/>
            <p:nvPr/>
          </p:nvSpPr>
          <p:spPr>
            <a:xfrm>
              <a:off x="24155400" y="27355800"/>
              <a:ext cx="762000" cy="276999"/>
            </a:xfrm>
            <a:prstGeom prst="rect">
              <a:avLst/>
            </a:prstGeom>
            <a:noFill/>
          </p:spPr>
          <p:txBody>
            <a:bodyPr wrap="square" rtlCol="0">
              <a:spAutoFit/>
            </a:bodyPr>
            <a:lstStyle/>
            <a:p>
              <a:r>
                <a:rPr lang="en-US" dirty="0" smtClean="0">
                  <a:solidFill>
                    <a:schemeClr val="tx1"/>
                  </a:solidFill>
                </a:rPr>
                <a:t>n = 470</a:t>
              </a:r>
              <a:endParaRPr lang="en-US" dirty="0">
                <a:solidFill>
                  <a:schemeClr val="tx1"/>
                </a:solidFill>
              </a:endParaRPr>
            </a:p>
          </p:txBody>
        </p:sp>
      </p:grpSp>
      <p:grpSp>
        <p:nvGrpSpPr>
          <p:cNvPr id="123" name="Group 122"/>
          <p:cNvGrpSpPr/>
          <p:nvPr/>
        </p:nvGrpSpPr>
        <p:grpSpPr>
          <a:xfrm>
            <a:off x="16306800" y="25527000"/>
            <a:ext cx="6400800" cy="5486400"/>
            <a:chOff x="26517600" y="25679400"/>
            <a:chExt cx="5991225" cy="4800600"/>
          </a:xfrm>
        </p:grpSpPr>
        <p:pic>
          <p:nvPicPr>
            <p:cNvPr id="4" name="Picture 6"/>
            <p:cNvPicPr>
              <a:picLocks noChangeAspect="1" noChangeArrowheads="1"/>
            </p:cNvPicPr>
            <p:nvPr/>
          </p:nvPicPr>
          <p:blipFill>
            <a:blip r:embed="rId8"/>
            <a:srcRect/>
            <a:stretch>
              <a:fillRect/>
            </a:stretch>
          </p:blipFill>
          <p:spPr bwMode="auto">
            <a:xfrm>
              <a:off x="26517600" y="25679400"/>
              <a:ext cx="5991225" cy="4800600"/>
            </a:xfrm>
            <a:prstGeom prst="rect">
              <a:avLst/>
            </a:prstGeom>
            <a:ln w="88900" cap="sq" cmpd="thickThin">
              <a:solidFill>
                <a:srgbClr val="000000"/>
              </a:solidFill>
              <a:prstDash val="solid"/>
              <a:miter lim="800000"/>
            </a:ln>
            <a:effectLst>
              <a:innerShdw blurRad="76200">
                <a:srgbClr val="000000"/>
              </a:innerShdw>
            </a:effectLst>
          </p:spPr>
        </p:pic>
        <p:sp>
          <p:nvSpPr>
            <p:cNvPr id="113" name="TextBox 112"/>
            <p:cNvSpPr txBox="1"/>
            <p:nvPr/>
          </p:nvSpPr>
          <p:spPr>
            <a:xfrm>
              <a:off x="27279600" y="2748909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206</a:t>
              </a:r>
              <a:endParaRPr lang="en-US" sz="1000" dirty="0"/>
            </a:p>
          </p:txBody>
        </p:sp>
        <p:sp>
          <p:nvSpPr>
            <p:cNvPr id="114" name="TextBox 113"/>
            <p:cNvSpPr txBox="1"/>
            <p:nvPr/>
          </p:nvSpPr>
          <p:spPr>
            <a:xfrm>
              <a:off x="27660600" y="275082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483</a:t>
              </a:r>
              <a:endParaRPr lang="en-US" sz="1000" dirty="0"/>
            </a:p>
          </p:txBody>
        </p:sp>
        <p:sp>
          <p:nvSpPr>
            <p:cNvPr id="115" name="TextBox 114"/>
            <p:cNvSpPr txBox="1"/>
            <p:nvPr/>
          </p:nvSpPr>
          <p:spPr>
            <a:xfrm>
              <a:off x="27965400" y="2718429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373</a:t>
              </a:r>
              <a:endParaRPr lang="en-US" sz="1000" dirty="0"/>
            </a:p>
          </p:txBody>
        </p:sp>
        <p:sp>
          <p:nvSpPr>
            <p:cNvPr id="116" name="TextBox 115"/>
            <p:cNvSpPr txBox="1"/>
            <p:nvPr/>
          </p:nvSpPr>
          <p:spPr>
            <a:xfrm>
              <a:off x="28270200" y="2718429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256</a:t>
              </a:r>
              <a:endParaRPr lang="en-US" sz="1000" dirty="0"/>
            </a:p>
          </p:txBody>
        </p:sp>
        <p:sp>
          <p:nvSpPr>
            <p:cNvPr id="117" name="TextBox 116"/>
            <p:cNvSpPr txBox="1"/>
            <p:nvPr/>
          </p:nvSpPr>
          <p:spPr>
            <a:xfrm>
              <a:off x="28575000" y="2748909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47</a:t>
              </a:r>
              <a:endParaRPr lang="en-US" sz="1000" dirty="0"/>
            </a:p>
          </p:txBody>
        </p:sp>
        <p:sp>
          <p:nvSpPr>
            <p:cNvPr id="118" name="TextBox 117"/>
            <p:cNvSpPr txBox="1"/>
            <p:nvPr/>
          </p:nvSpPr>
          <p:spPr>
            <a:xfrm>
              <a:off x="29260800" y="275082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251</a:t>
              </a:r>
              <a:endParaRPr lang="en-US" sz="1000" dirty="0"/>
            </a:p>
          </p:txBody>
        </p:sp>
        <p:sp>
          <p:nvSpPr>
            <p:cNvPr id="119" name="TextBox 118"/>
            <p:cNvSpPr txBox="1"/>
            <p:nvPr/>
          </p:nvSpPr>
          <p:spPr>
            <a:xfrm>
              <a:off x="29565600" y="2748909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560</a:t>
              </a:r>
              <a:endParaRPr lang="en-US" sz="1000" dirty="0"/>
            </a:p>
          </p:txBody>
        </p:sp>
        <p:sp>
          <p:nvSpPr>
            <p:cNvPr id="120" name="TextBox 119"/>
            <p:cNvSpPr txBox="1"/>
            <p:nvPr/>
          </p:nvSpPr>
          <p:spPr>
            <a:xfrm>
              <a:off x="29946600" y="272034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11</a:t>
              </a:r>
              <a:endParaRPr lang="en-US" sz="1000" dirty="0"/>
            </a:p>
          </p:txBody>
        </p:sp>
        <p:sp>
          <p:nvSpPr>
            <p:cNvPr id="121" name="TextBox 120"/>
            <p:cNvSpPr txBox="1"/>
            <p:nvPr/>
          </p:nvSpPr>
          <p:spPr>
            <a:xfrm>
              <a:off x="30251400" y="272034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55</a:t>
              </a:r>
              <a:endParaRPr lang="en-US" sz="1000" dirty="0"/>
            </a:p>
          </p:txBody>
        </p:sp>
        <p:sp>
          <p:nvSpPr>
            <p:cNvPr id="122" name="TextBox 121"/>
            <p:cNvSpPr txBox="1"/>
            <p:nvPr/>
          </p:nvSpPr>
          <p:spPr>
            <a:xfrm>
              <a:off x="30556200" y="27508200"/>
              <a:ext cx="457200" cy="400110"/>
            </a:xfrm>
            <a:prstGeom prst="rect">
              <a:avLst/>
            </a:prstGeom>
            <a:noFill/>
          </p:spPr>
          <p:txBody>
            <a:bodyPr wrap="square" rtlCol="0">
              <a:spAutoFit/>
            </a:bodyPr>
            <a:lstStyle/>
            <a:p>
              <a:r>
                <a:rPr lang="en-US" sz="1000" i="1" dirty="0" smtClean="0"/>
                <a:t>n </a:t>
              </a:r>
              <a:r>
                <a:rPr lang="en-US" sz="1000" dirty="0" smtClean="0"/>
                <a:t>= </a:t>
              </a:r>
            </a:p>
            <a:p>
              <a:r>
                <a:rPr lang="en-US" sz="1000" dirty="0" smtClean="0"/>
                <a:t>15</a:t>
              </a:r>
              <a:endParaRPr lang="en-US" sz="1000" dirty="0"/>
            </a:p>
          </p:txBody>
        </p:sp>
      </p:grpSp>
      <p:sp>
        <p:nvSpPr>
          <p:cNvPr id="64" name="Rectangle 7"/>
          <p:cNvSpPr>
            <a:spLocks/>
          </p:cNvSpPr>
          <p:nvPr/>
        </p:nvSpPr>
        <p:spPr bwMode="auto">
          <a:xfrm>
            <a:off x="22936200" y="6248400"/>
            <a:ext cx="4191000" cy="2362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3600" b="1" dirty="0" smtClean="0">
                <a:solidFill>
                  <a:schemeClr val="tx1"/>
                </a:solidFill>
                <a:latin typeface="Times New Roman"/>
                <a:ea typeface="MS PGothic" panose="020B0600070205080204" pitchFamily="34" charset="-128"/>
                <a:cs typeface="Times New Roman"/>
                <a:sym typeface="Times New Roman Bold" panose="02020803070505020304" pitchFamily="18" charset="0"/>
              </a:rPr>
              <a:t>Categorical Thinking</a:t>
            </a:r>
          </a:p>
          <a:p>
            <a:pPr algn="ctr" eaLnBrk="1" hangingPunct="1"/>
            <a:endParaRPr lang="en-US" sz="3000" b="1" dirty="0" smtClean="0">
              <a:solidFill>
                <a:schemeClr val="tx1"/>
              </a:solidFill>
              <a:latin typeface="Times New Roman"/>
              <a:ea typeface="MS PGothic" panose="020B0600070205080204" pitchFamily="34" charset="-128"/>
              <a:cs typeface="Times New Roman"/>
              <a:sym typeface="Times New Roman Bold" panose="02020803070505020304" pitchFamily="18" charset="0"/>
            </a:endParaRPr>
          </a:p>
          <a:p>
            <a:pPr lvl="1" eaLnBrk="1" hangingPunct="1">
              <a:buFont typeface="Arial" pitchFamily="34" charset="0"/>
              <a:buChar char="•"/>
            </a:pPr>
            <a:endParaRPr lang="en-US" sz="3000" dirty="0" smtClean="0">
              <a:solidFill>
                <a:schemeClr val="tx1"/>
              </a:solidFill>
              <a:latin typeface="Times New Roman"/>
              <a:ea typeface="MS PGothic" panose="020B0600070205080204" pitchFamily="34" charset="-128"/>
              <a:cs typeface="Times New Roman"/>
              <a:sym typeface="Times New Roman Bold" panose="02020803070505020304" pitchFamily="18" charset="0"/>
            </a:endParaRPr>
          </a:p>
          <a:p>
            <a:pPr eaLnBrk="1" hangingPunct="1"/>
            <a:endParaRPr lang="en-US" sz="3000" b="1" dirty="0" smtClean="0">
              <a:solidFill>
                <a:schemeClr val="tx1"/>
              </a:solidFill>
              <a:latin typeface="Times New Roman"/>
              <a:cs typeface="Times New Roman"/>
            </a:endParaRPr>
          </a:p>
          <a:p>
            <a:pPr marL="0" marR="0">
              <a:lnSpc>
                <a:spcPct val="115000"/>
              </a:lnSpc>
              <a:spcBef>
                <a:spcPts val="0"/>
              </a:spcBef>
              <a:spcAft>
                <a:spcPts val="0"/>
              </a:spcAft>
            </a:pPr>
            <a:endParaRPr lang="en-US" sz="3000" dirty="0">
              <a:solidFill>
                <a:schemeClr val="tx1"/>
              </a:solidFill>
              <a:latin typeface="Times New Roman"/>
              <a:ea typeface="Calibri"/>
              <a:cs typeface="Times New Roman"/>
            </a:endParaRPr>
          </a:p>
          <a:p>
            <a:pPr eaLnBrk="1" hangingPunct="1"/>
            <a:endParaRPr lang="en-US" sz="3000" dirty="0">
              <a:solidFill>
                <a:schemeClr val="tx1"/>
              </a:solidFill>
              <a:latin typeface="Times New Roman"/>
              <a:ea typeface="MS PGothic" panose="020B0600070205080204" pitchFamily="34" charset="-128"/>
              <a:cs typeface="Times New Roman"/>
              <a:sym typeface="Times New Roman Bold" panose="02020803070505020304" pitchFamily="18" charset="0"/>
            </a:endParaRPr>
          </a:p>
        </p:txBody>
      </p:sp>
      <p:sp>
        <p:nvSpPr>
          <p:cNvPr id="65" name="Rectangle 7"/>
          <p:cNvSpPr>
            <a:spLocks/>
          </p:cNvSpPr>
          <p:nvPr/>
        </p:nvSpPr>
        <p:spPr bwMode="auto">
          <a:xfrm>
            <a:off x="23012400" y="12801600"/>
            <a:ext cx="4267200" cy="2362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3600" b="1" dirty="0" smtClean="0">
                <a:solidFill>
                  <a:schemeClr val="tx1"/>
                </a:solidFill>
                <a:latin typeface="Times New Roman"/>
                <a:ea typeface="MS PGothic" panose="020B0600070205080204" pitchFamily="34" charset="-128"/>
                <a:cs typeface="Times New Roman"/>
                <a:sym typeface="Times New Roman Bold" panose="02020803070505020304" pitchFamily="18" charset="0"/>
              </a:rPr>
              <a:t>Complex Thinking</a:t>
            </a:r>
          </a:p>
          <a:p>
            <a:pPr algn="ctr" eaLnBrk="1" hangingPunct="1"/>
            <a:endParaRPr lang="en-US" sz="3000" b="1" dirty="0" smtClean="0">
              <a:solidFill>
                <a:schemeClr val="tx1"/>
              </a:solidFill>
              <a:latin typeface="Times New Roman"/>
              <a:ea typeface="MS PGothic" panose="020B0600070205080204" pitchFamily="34" charset="-128"/>
              <a:cs typeface="Times New Roman"/>
              <a:sym typeface="Times New Roman Bold" panose="02020803070505020304" pitchFamily="18" charset="0"/>
            </a:endParaRPr>
          </a:p>
          <a:p>
            <a:pPr lvl="1" eaLnBrk="1" hangingPunct="1">
              <a:buFont typeface="Arial" pitchFamily="34" charset="0"/>
              <a:buChar char="•"/>
            </a:pPr>
            <a:endParaRPr lang="en-US" sz="3000" dirty="0" smtClean="0">
              <a:solidFill>
                <a:schemeClr val="tx1"/>
              </a:solidFill>
              <a:latin typeface="Times New Roman"/>
              <a:ea typeface="MS PGothic" panose="020B0600070205080204" pitchFamily="34" charset="-128"/>
              <a:cs typeface="Times New Roman"/>
              <a:sym typeface="Times New Roman Bold" panose="02020803070505020304" pitchFamily="18" charset="0"/>
            </a:endParaRPr>
          </a:p>
          <a:p>
            <a:pPr eaLnBrk="1" hangingPunct="1"/>
            <a:endParaRPr lang="en-US" sz="3000" b="1" dirty="0" smtClean="0">
              <a:solidFill>
                <a:schemeClr val="tx1"/>
              </a:solidFill>
              <a:latin typeface="Times New Roman"/>
              <a:cs typeface="Times New Roman"/>
            </a:endParaRPr>
          </a:p>
          <a:p>
            <a:pPr marL="0" marR="0">
              <a:lnSpc>
                <a:spcPct val="115000"/>
              </a:lnSpc>
              <a:spcBef>
                <a:spcPts val="0"/>
              </a:spcBef>
              <a:spcAft>
                <a:spcPts val="0"/>
              </a:spcAft>
            </a:pPr>
            <a:endParaRPr lang="en-US" sz="3000" dirty="0">
              <a:solidFill>
                <a:schemeClr val="tx1"/>
              </a:solidFill>
              <a:latin typeface="Times New Roman"/>
              <a:ea typeface="Calibri"/>
              <a:cs typeface="Times New Roman"/>
            </a:endParaRPr>
          </a:p>
          <a:p>
            <a:pPr eaLnBrk="1" hangingPunct="1"/>
            <a:endParaRPr lang="en-US" sz="3000" dirty="0">
              <a:solidFill>
                <a:schemeClr val="tx1"/>
              </a:solidFill>
              <a:latin typeface="Times New Roman"/>
              <a:ea typeface="MS PGothic" panose="020B0600070205080204" pitchFamily="34" charset="-128"/>
              <a:cs typeface="Times New Roman"/>
              <a:sym typeface="Times New Roman Bold" panose="02020803070505020304" pitchFamily="18" charset="0"/>
            </a:endParaRPr>
          </a:p>
        </p:txBody>
      </p:sp>
      <p:sp>
        <p:nvSpPr>
          <p:cNvPr id="66" name="Rectangle 7"/>
          <p:cNvSpPr>
            <a:spLocks/>
          </p:cNvSpPr>
          <p:nvPr/>
        </p:nvSpPr>
        <p:spPr bwMode="auto">
          <a:xfrm>
            <a:off x="23012400" y="19050000"/>
            <a:ext cx="4114800" cy="2362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3600" b="1" dirty="0" smtClean="0">
                <a:solidFill>
                  <a:schemeClr val="tx1"/>
                </a:solidFill>
                <a:latin typeface="Times New Roman"/>
                <a:ea typeface="MS PGothic" panose="020B0600070205080204" pitchFamily="34" charset="-128"/>
                <a:cs typeface="Times New Roman"/>
                <a:sym typeface="Times New Roman Bold" panose="02020803070505020304" pitchFamily="18" charset="0"/>
              </a:rPr>
              <a:t>Cognitive Processing</a:t>
            </a:r>
          </a:p>
          <a:p>
            <a:pPr algn="ctr" eaLnBrk="1" hangingPunct="1"/>
            <a:endParaRPr lang="en-US" sz="3000" b="1" dirty="0" smtClean="0">
              <a:solidFill>
                <a:schemeClr val="tx1"/>
              </a:solidFill>
              <a:latin typeface="Times New Roman"/>
              <a:ea typeface="MS PGothic" panose="020B0600070205080204" pitchFamily="34" charset="-128"/>
              <a:cs typeface="Times New Roman"/>
              <a:sym typeface="Times New Roman Bold" panose="02020803070505020304" pitchFamily="18" charset="0"/>
            </a:endParaRPr>
          </a:p>
          <a:p>
            <a:pPr lvl="1" eaLnBrk="1" hangingPunct="1">
              <a:buFont typeface="Arial" pitchFamily="34" charset="0"/>
              <a:buChar char="•"/>
            </a:pPr>
            <a:endParaRPr lang="en-US" sz="3000" dirty="0" smtClean="0">
              <a:solidFill>
                <a:schemeClr val="tx1"/>
              </a:solidFill>
              <a:latin typeface="Times New Roman"/>
              <a:ea typeface="MS PGothic" panose="020B0600070205080204" pitchFamily="34" charset="-128"/>
              <a:cs typeface="Times New Roman"/>
              <a:sym typeface="Times New Roman Bold" panose="02020803070505020304" pitchFamily="18" charset="0"/>
            </a:endParaRPr>
          </a:p>
          <a:p>
            <a:pPr eaLnBrk="1" hangingPunct="1"/>
            <a:endParaRPr lang="en-US" sz="3000" b="1" dirty="0" smtClean="0">
              <a:solidFill>
                <a:schemeClr val="tx1"/>
              </a:solidFill>
              <a:latin typeface="Times New Roman"/>
              <a:cs typeface="Times New Roman"/>
            </a:endParaRPr>
          </a:p>
          <a:p>
            <a:pPr marL="0" marR="0">
              <a:lnSpc>
                <a:spcPct val="115000"/>
              </a:lnSpc>
              <a:spcBef>
                <a:spcPts val="0"/>
              </a:spcBef>
              <a:spcAft>
                <a:spcPts val="0"/>
              </a:spcAft>
            </a:pPr>
            <a:endParaRPr lang="en-US" sz="3000" dirty="0">
              <a:solidFill>
                <a:schemeClr val="tx1"/>
              </a:solidFill>
              <a:latin typeface="Times New Roman"/>
              <a:ea typeface="Calibri"/>
              <a:cs typeface="Times New Roman"/>
            </a:endParaRPr>
          </a:p>
          <a:p>
            <a:pPr eaLnBrk="1" hangingPunct="1"/>
            <a:endParaRPr lang="en-US" sz="3000" dirty="0">
              <a:solidFill>
                <a:schemeClr val="tx1"/>
              </a:solidFill>
              <a:latin typeface="Times New Roman"/>
              <a:ea typeface="MS PGothic" panose="020B0600070205080204" pitchFamily="34" charset="-128"/>
              <a:cs typeface="Times New Roman"/>
              <a:sym typeface="Times New Roman Bold" panose="02020803070505020304" pitchFamily="18" charset="0"/>
            </a:endParaRPr>
          </a:p>
        </p:txBody>
      </p:sp>
      <p:sp>
        <p:nvSpPr>
          <p:cNvPr id="70" name="Rectangle 7"/>
          <p:cNvSpPr>
            <a:spLocks/>
          </p:cNvSpPr>
          <p:nvPr/>
        </p:nvSpPr>
        <p:spPr bwMode="auto">
          <a:xfrm>
            <a:off x="23088600" y="25527000"/>
            <a:ext cx="4495800" cy="2362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rnd">
                <a:solidFill>
                  <a:schemeClr val="tx1"/>
                </a:solidFill>
                <a:round/>
                <a:headEnd/>
                <a:tailEnd/>
              </a14:hiddenLine>
            </a:ext>
          </a:extLst>
        </p:spPr>
        <p:txBody>
          <a:bodyPr lIns="38100" tIns="38100" rIns="38100" bIns="38100"/>
          <a:lstStyle>
            <a:lvl1pPr eaLnBrk="0" hangingPunct="0">
              <a:defRPr sz="1200">
                <a:solidFill>
                  <a:srgbClr val="000000"/>
                </a:solidFill>
                <a:latin typeface="Gill Sans" pitchFamily="-84" charset="0"/>
                <a:ea typeface="ヒラギノ角ゴ ProN W3" pitchFamily="-84" charset="-128"/>
                <a:sym typeface="Gill Sans" pitchFamily="-84" charset="0"/>
              </a:defRPr>
            </a:lvl1pPr>
            <a:lvl2pPr marL="742950" indent="-285750" eaLnBrk="0" hangingPunct="0">
              <a:defRPr sz="1200">
                <a:solidFill>
                  <a:srgbClr val="000000"/>
                </a:solidFill>
                <a:latin typeface="Gill Sans" pitchFamily="-84" charset="0"/>
                <a:ea typeface="ヒラギノ角ゴ ProN W3" pitchFamily="-84" charset="-128"/>
                <a:sym typeface="Gill Sans" pitchFamily="-84" charset="0"/>
              </a:defRPr>
            </a:lvl2pPr>
            <a:lvl3pPr marL="1143000" indent="-228600" eaLnBrk="0" hangingPunct="0">
              <a:defRPr sz="1200">
                <a:solidFill>
                  <a:srgbClr val="000000"/>
                </a:solidFill>
                <a:latin typeface="Gill Sans" pitchFamily="-84" charset="0"/>
                <a:ea typeface="ヒラギノ角ゴ ProN W3" pitchFamily="-84" charset="-128"/>
                <a:sym typeface="Gill Sans" pitchFamily="-84" charset="0"/>
              </a:defRPr>
            </a:lvl3pPr>
            <a:lvl4pPr marL="1600200" indent="-228600" eaLnBrk="0" hangingPunct="0">
              <a:defRPr sz="1200">
                <a:solidFill>
                  <a:srgbClr val="000000"/>
                </a:solidFill>
                <a:latin typeface="Gill Sans" pitchFamily="-84" charset="0"/>
                <a:ea typeface="ヒラギノ角ゴ ProN W3" pitchFamily="-84" charset="-128"/>
                <a:sym typeface="Gill Sans" pitchFamily="-84" charset="0"/>
              </a:defRPr>
            </a:lvl4pPr>
            <a:lvl5pPr marL="2057400" indent="-228600" eaLnBrk="0" hangingPunct="0">
              <a:defRPr sz="1200">
                <a:solidFill>
                  <a:srgbClr val="000000"/>
                </a:solidFill>
                <a:latin typeface="Gill Sans" pitchFamily="-84" charset="0"/>
                <a:ea typeface="ヒラギノ角ゴ ProN W3" pitchFamily="-84" charset="-128"/>
                <a:sym typeface="Gill Sans" pitchFamily="-84" charset="0"/>
              </a:defRPr>
            </a:lvl5pPr>
            <a:lvl6pPr marL="25146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6pPr>
            <a:lvl7pPr marL="29718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7pPr>
            <a:lvl8pPr marL="34290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8pPr>
            <a:lvl9pPr marL="3886200" indent="-228600" eaLnBrk="0" fontAlgn="base" hangingPunct="0">
              <a:spcBef>
                <a:spcPct val="0"/>
              </a:spcBef>
              <a:spcAft>
                <a:spcPct val="0"/>
              </a:spcAft>
              <a:defRPr sz="1200">
                <a:solidFill>
                  <a:srgbClr val="000000"/>
                </a:solidFill>
                <a:latin typeface="Gill Sans" pitchFamily="-84" charset="0"/>
                <a:ea typeface="ヒラギノ角ゴ ProN W3" pitchFamily="-84" charset="-128"/>
                <a:sym typeface="Gill Sans" pitchFamily="-84" charset="0"/>
              </a:defRPr>
            </a:lvl9pPr>
          </a:lstStyle>
          <a:p>
            <a:pPr algn="ctr" eaLnBrk="1" hangingPunct="1"/>
            <a:r>
              <a:rPr lang="en-US" sz="3600" b="1" dirty="0" smtClean="0">
                <a:solidFill>
                  <a:schemeClr val="tx1"/>
                </a:solidFill>
                <a:latin typeface="Times New Roman"/>
                <a:ea typeface="MS PGothic" panose="020B0600070205080204" pitchFamily="34" charset="-128"/>
                <a:cs typeface="Times New Roman"/>
                <a:sym typeface="Times New Roman Bold" panose="02020803070505020304" pitchFamily="18" charset="0"/>
              </a:rPr>
              <a:t>Psychological Distancing</a:t>
            </a:r>
          </a:p>
          <a:p>
            <a:pPr algn="ctr" eaLnBrk="1" hangingPunct="1"/>
            <a:endParaRPr lang="en-US" sz="3000" b="1" dirty="0" smtClean="0">
              <a:solidFill>
                <a:schemeClr val="tx1"/>
              </a:solidFill>
              <a:latin typeface="Times New Roman"/>
              <a:ea typeface="MS PGothic" panose="020B0600070205080204" pitchFamily="34" charset="-128"/>
              <a:cs typeface="Times New Roman"/>
              <a:sym typeface="Times New Roman Bold" panose="02020803070505020304" pitchFamily="18" charset="0"/>
            </a:endParaRPr>
          </a:p>
          <a:p>
            <a:pPr lvl="1" eaLnBrk="1" hangingPunct="1">
              <a:buFont typeface="Arial" pitchFamily="34" charset="0"/>
              <a:buChar char="•"/>
            </a:pPr>
            <a:endParaRPr lang="en-US" sz="3000" dirty="0" smtClean="0">
              <a:solidFill>
                <a:schemeClr val="tx1"/>
              </a:solidFill>
              <a:latin typeface="Times New Roman"/>
              <a:ea typeface="MS PGothic" panose="020B0600070205080204" pitchFamily="34" charset="-128"/>
              <a:cs typeface="Times New Roman"/>
              <a:sym typeface="Times New Roman Bold" panose="02020803070505020304" pitchFamily="18" charset="0"/>
            </a:endParaRPr>
          </a:p>
          <a:p>
            <a:pPr eaLnBrk="1" hangingPunct="1"/>
            <a:endParaRPr lang="en-US" sz="3000" b="1" dirty="0" smtClean="0">
              <a:solidFill>
                <a:schemeClr val="tx1"/>
              </a:solidFill>
              <a:latin typeface="Times New Roman"/>
              <a:cs typeface="Times New Roman"/>
            </a:endParaRPr>
          </a:p>
          <a:p>
            <a:pPr marL="0" marR="0">
              <a:lnSpc>
                <a:spcPct val="115000"/>
              </a:lnSpc>
              <a:spcBef>
                <a:spcPts val="0"/>
              </a:spcBef>
              <a:spcAft>
                <a:spcPts val="0"/>
              </a:spcAft>
            </a:pPr>
            <a:endParaRPr lang="en-US" sz="3000" dirty="0">
              <a:solidFill>
                <a:schemeClr val="tx1"/>
              </a:solidFill>
              <a:latin typeface="Times New Roman"/>
              <a:ea typeface="Calibri"/>
              <a:cs typeface="Times New Roman"/>
            </a:endParaRPr>
          </a:p>
          <a:p>
            <a:pPr eaLnBrk="1" hangingPunct="1"/>
            <a:endParaRPr lang="en-US" sz="3000" dirty="0">
              <a:solidFill>
                <a:schemeClr val="tx1"/>
              </a:solidFill>
              <a:latin typeface="Times New Roman"/>
              <a:ea typeface="MS PGothic" panose="020B0600070205080204" pitchFamily="34" charset="-128"/>
              <a:cs typeface="Times New Roman"/>
              <a:sym typeface="Times New Roman Bold" panose="02020803070505020304" pitchFamily="18" charset="0"/>
            </a:endParaRPr>
          </a:p>
        </p:txBody>
      </p:sp>
      <p:sp>
        <p:nvSpPr>
          <p:cNvPr id="77" name="TextBox 76"/>
          <p:cNvSpPr txBox="1"/>
          <p:nvPr/>
        </p:nvSpPr>
        <p:spPr>
          <a:xfrm>
            <a:off x="23469600" y="7848600"/>
            <a:ext cx="3657600" cy="3539430"/>
          </a:xfrm>
          <a:prstGeom prst="rect">
            <a:avLst/>
          </a:prstGeom>
          <a:noFill/>
        </p:spPr>
        <p:txBody>
          <a:bodyPr wrap="square" rtlCol="0">
            <a:spAutoFit/>
          </a:bodyPr>
          <a:lstStyle/>
          <a:p>
            <a:r>
              <a:rPr lang="en-US" sz="3200" dirty="0" err="1" smtClean="0">
                <a:latin typeface="Times New Roman" pitchFamily="18" charset="0"/>
                <a:cs typeface="Times New Roman" pitchFamily="18" charset="0"/>
              </a:rPr>
              <a:t>logLik</a:t>
            </a:r>
            <a:r>
              <a:rPr lang="en-US" sz="3200" dirty="0" smtClean="0">
                <a:latin typeface="Times New Roman" pitchFamily="18" charset="0"/>
                <a:cs typeface="Times New Roman" pitchFamily="18" charset="0"/>
              </a:rPr>
              <a:t> = -4915.52</a:t>
            </a:r>
          </a:p>
          <a:p>
            <a:r>
              <a:rPr lang="en-US" sz="3200" dirty="0" err="1" smtClean="0">
                <a:latin typeface="Times New Roman" pitchFamily="18" charset="0"/>
                <a:cs typeface="Times New Roman" pitchFamily="18" charset="0"/>
              </a:rPr>
              <a:t>df</a:t>
            </a:r>
            <a:r>
              <a:rPr lang="en-US" sz="3200" dirty="0" smtClean="0">
                <a:latin typeface="Times New Roman" pitchFamily="18" charset="0"/>
                <a:cs typeface="Times New Roman" pitchFamily="18" charset="0"/>
              </a:rPr>
              <a:t> = 1696</a:t>
            </a:r>
          </a:p>
          <a:p>
            <a:r>
              <a:rPr lang="en-US" sz="3200" dirty="0" err="1" smtClean="0">
                <a:latin typeface="Times New Roman" pitchFamily="18" charset="0"/>
                <a:cs typeface="Times New Roman" pitchFamily="18" charset="0"/>
              </a:rPr>
              <a:t>ΔlogLik</a:t>
            </a:r>
            <a:r>
              <a:rPr lang="en-US" sz="3200" dirty="0" smtClean="0">
                <a:latin typeface="Times New Roman" pitchFamily="18" charset="0"/>
                <a:cs typeface="Times New Roman" pitchFamily="18" charset="0"/>
              </a:rPr>
              <a:t> = 25.01</a:t>
            </a:r>
          </a:p>
          <a:p>
            <a:r>
              <a:rPr lang="en-US" sz="3200" dirty="0" err="1" smtClean="0">
                <a:latin typeface="Times New Roman" pitchFamily="18" charset="0"/>
                <a:cs typeface="Times New Roman" pitchFamily="18" charset="0"/>
              </a:rPr>
              <a:t>Δdf</a:t>
            </a:r>
            <a:r>
              <a:rPr lang="en-US" sz="3200" dirty="0" smtClean="0">
                <a:latin typeface="Times New Roman" pitchFamily="18" charset="0"/>
                <a:cs typeface="Times New Roman" pitchFamily="18" charset="0"/>
              </a:rPr>
              <a:t> = 3</a:t>
            </a:r>
          </a:p>
          <a:p>
            <a:r>
              <a:rPr lang="en-US" sz="3200" dirty="0" smtClean="0">
                <a:latin typeface="Times New Roman" pitchFamily="18" charset="0"/>
                <a:cs typeface="Times New Roman" pitchFamily="18" charset="0"/>
              </a:rPr>
              <a:t>Critical χ</a:t>
            </a:r>
            <a:r>
              <a:rPr lang="en-US" sz="3200" baseline="30000" dirty="0" smtClean="0">
                <a:latin typeface="Times New Roman" pitchFamily="18" charset="0"/>
                <a:cs typeface="Times New Roman" pitchFamily="18" charset="0"/>
              </a:rPr>
              <a:t>2 </a:t>
            </a:r>
            <a:r>
              <a:rPr lang="en-US" sz="3200" dirty="0" smtClean="0">
                <a:latin typeface="Times New Roman" pitchFamily="18" charset="0"/>
                <a:cs typeface="Times New Roman" pitchFamily="18" charset="0"/>
              </a:rPr>
              <a:t>= 7.82</a:t>
            </a:r>
          </a:p>
          <a:p>
            <a:r>
              <a:rPr lang="en-US" sz="3200" i="1" dirty="0" smtClean="0">
                <a:latin typeface="Times New Roman" pitchFamily="18" charset="0"/>
                <a:cs typeface="Times New Roman" pitchFamily="18" charset="0"/>
              </a:rPr>
              <a:t>R</a:t>
            </a:r>
            <a:r>
              <a:rPr lang="en-US" sz="3200" baseline="30000" dirty="0" smtClean="0">
                <a:latin typeface="Times New Roman" pitchFamily="18" charset="0"/>
                <a:cs typeface="Times New Roman" pitchFamily="18" charset="0"/>
              </a:rPr>
              <a:t>2 </a:t>
            </a:r>
            <a:r>
              <a:rPr lang="en-US" sz="3200" dirty="0" smtClean="0">
                <a:latin typeface="Times New Roman" pitchFamily="18" charset="0"/>
                <a:cs typeface="Times New Roman" pitchFamily="18" charset="0"/>
              </a:rPr>
              <a:t>= .02</a:t>
            </a:r>
          </a:p>
          <a:p>
            <a:endParaRPr lang="en-US" sz="3200" dirty="0">
              <a:latin typeface="Times New Roman" pitchFamily="18" charset="0"/>
              <a:cs typeface="Times New Roman" pitchFamily="18" charset="0"/>
            </a:endParaRPr>
          </a:p>
        </p:txBody>
      </p:sp>
      <p:sp>
        <p:nvSpPr>
          <p:cNvPr id="78" name="TextBox 77"/>
          <p:cNvSpPr txBox="1"/>
          <p:nvPr/>
        </p:nvSpPr>
        <p:spPr>
          <a:xfrm>
            <a:off x="23393400" y="13944600"/>
            <a:ext cx="3657600" cy="3539430"/>
          </a:xfrm>
          <a:prstGeom prst="rect">
            <a:avLst/>
          </a:prstGeom>
          <a:noFill/>
        </p:spPr>
        <p:txBody>
          <a:bodyPr wrap="square" rtlCol="0">
            <a:spAutoFit/>
          </a:bodyPr>
          <a:lstStyle/>
          <a:p>
            <a:r>
              <a:rPr lang="en-US" sz="3200" dirty="0" err="1" smtClean="0">
                <a:latin typeface="Times New Roman" pitchFamily="18" charset="0"/>
                <a:cs typeface="Times New Roman" pitchFamily="18" charset="0"/>
              </a:rPr>
              <a:t>logLik</a:t>
            </a:r>
            <a:r>
              <a:rPr lang="en-US" sz="3200" dirty="0" smtClean="0">
                <a:latin typeface="Times New Roman" pitchFamily="18" charset="0"/>
                <a:cs typeface="Times New Roman" pitchFamily="18" charset="0"/>
              </a:rPr>
              <a:t> = -5592.71</a:t>
            </a:r>
          </a:p>
          <a:p>
            <a:r>
              <a:rPr lang="en-US" sz="3200" dirty="0" err="1" smtClean="0">
                <a:latin typeface="Times New Roman" pitchFamily="18" charset="0"/>
                <a:cs typeface="Times New Roman" pitchFamily="18" charset="0"/>
              </a:rPr>
              <a:t>df</a:t>
            </a:r>
            <a:r>
              <a:rPr lang="en-US" sz="3200" dirty="0" smtClean="0">
                <a:latin typeface="Times New Roman" pitchFamily="18" charset="0"/>
                <a:cs typeface="Times New Roman" pitchFamily="18" charset="0"/>
              </a:rPr>
              <a:t> = 1696 </a:t>
            </a:r>
          </a:p>
          <a:p>
            <a:r>
              <a:rPr lang="en-US" sz="3200" dirty="0" err="1" smtClean="0">
                <a:latin typeface="Times New Roman" pitchFamily="18" charset="0"/>
                <a:cs typeface="Times New Roman" pitchFamily="18" charset="0"/>
              </a:rPr>
              <a:t>ΔlogLik</a:t>
            </a:r>
            <a:r>
              <a:rPr lang="en-US" sz="3200" dirty="0" smtClean="0">
                <a:latin typeface="Times New Roman" pitchFamily="18" charset="0"/>
                <a:cs typeface="Times New Roman" pitchFamily="18" charset="0"/>
              </a:rPr>
              <a:t> = 34.47 </a:t>
            </a:r>
          </a:p>
          <a:p>
            <a:r>
              <a:rPr lang="en-US" sz="3200" dirty="0" err="1" smtClean="0">
                <a:latin typeface="Times New Roman" pitchFamily="18" charset="0"/>
                <a:cs typeface="Times New Roman" pitchFamily="18" charset="0"/>
              </a:rPr>
              <a:t>Δdf</a:t>
            </a:r>
            <a:r>
              <a:rPr lang="en-US" sz="3200" dirty="0" smtClean="0">
                <a:latin typeface="Times New Roman" pitchFamily="18" charset="0"/>
                <a:cs typeface="Times New Roman" pitchFamily="18" charset="0"/>
              </a:rPr>
              <a:t> = 3 </a:t>
            </a:r>
          </a:p>
          <a:p>
            <a:r>
              <a:rPr lang="en-US" sz="3200" dirty="0" smtClean="0">
                <a:latin typeface="Times New Roman" pitchFamily="18" charset="0"/>
                <a:cs typeface="Times New Roman" pitchFamily="18" charset="0"/>
              </a:rPr>
              <a:t>Critical χ</a:t>
            </a:r>
            <a:r>
              <a:rPr lang="en-US" sz="3200" baseline="30000" dirty="0" smtClean="0">
                <a:latin typeface="Times New Roman" pitchFamily="18" charset="0"/>
                <a:cs typeface="Times New Roman" pitchFamily="18" charset="0"/>
              </a:rPr>
              <a:t>2 </a:t>
            </a:r>
            <a:r>
              <a:rPr lang="en-US" sz="3200" dirty="0" smtClean="0">
                <a:latin typeface="Times New Roman" pitchFamily="18" charset="0"/>
                <a:cs typeface="Times New Roman" pitchFamily="18" charset="0"/>
              </a:rPr>
              <a:t>= 7.82 </a:t>
            </a:r>
          </a:p>
          <a:p>
            <a:r>
              <a:rPr lang="en-US" sz="3200" i="1" dirty="0" smtClean="0">
                <a:latin typeface="Times New Roman" pitchFamily="18" charset="0"/>
                <a:cs typeface="Times New Roman" pitchFamily="18" charset="0"/>
              </a:rPr>
              <a:t>R</a:t>
            </a:r>
            <a:r>
              <a:rPr lang="en-US" sz="3200" baseline="30000" dirty="0" smtClean="0">
                <a:latin typeface="Times New Roman" pitchFamily="18" charset="0"/>
                <a:cs typeface="Times New Roman" pitchFamily="18" charset="0"/>
              </a:rPr>
              <a:t>2 </a:t>
            </a:r>
            <a:r>
              <a:rPr lang="en-US" sz="3200" dirty="0" smtClean="0">
                <a:latin typeface="Times New Roman" pitchFamily="18" charset="0"/>
                <a:cs typeface="Times New Roman" pitchFamily="18" charset="0"/>
              </a:rPr>
              <a:t>= .03</a:t>
            </a:r>
          </a:p>
          <a:p>
            <a:endParaRPr lang="en-US" sz="3200" dirty="0">
              <a:latin typeface="Times New Roman" pitchFamily="18" charset="0"/>
              <a:cs typeface="Times New Roman" pitchFamily="18" charset="0"/>
            </a:endParaRPr>
          </a:p>
        </p:txBody>
      </p:sp>
      <p:sp>
        <p:nvSpPr>
          <p:cNvPr id="80" name="TextBox 79"/>
          <p:cNvSpPr txBox="1"/>
          <p:nvPr/>
        </p:nvSpPr>
        <p:spPr>
          <a:xfrm>
            <a:off x="23393400" y="20727412"/>
            <a:ext cx="3657600" cy="3046988"/>
          </a:xfrm>
          <a:prstGeom prst="rect">
            <a:avLst/>
          </a:prstGeom>
          <a:noFill/>
        </p:spPr>
        <p:txBody>
          <a:bodyPr wrap="square" rtlCol="0">
            <a:spAutoFit/>
          </a:bodyPr>
          <a:lstStyle/>
          <a:p>
            <a:r>
              <a:rPr lang="en-US" sz="3200" dirty="0" err="1" smtClean="0">
                <a:latin typeface="Times New Roman" pitchFamily="18" charset="0"/>
                <a:cs typeface="Times New Roman" pitchFamily="18" charset="0"/>
              </a:rPr>
              <a:t>logLik</a:t>
            </a:r>
            <a:r>
              <a:rPr lang="en-US" sz="3200" dirty="0" smtClean="0">
                <a:latin typeface="Times New Roman" pitchFamily="18" charset="0"/>
                <a:cs typeface="Times New Roman" pitchFamily="18" charset="0"/>
              </a:rPr>
              <a:t> = -4001.57 </a:t>
            </a:r>
          </a:p>
          <a:p>
            <a:r>
              <a:rPr lang="en-US" sz="3200" dirty="0" err="1" smtClean="0">
                <a:latin typeface="Times New Roman" pitchFamily="18" charset="0"/>
                <a:cs typeface="Times New Roman" pitchFamily="18" charset="0"/>
              </a:rPr>
              <a:t>df</a:t>
            </a:r>
            <a:r>
              <a:rPr lang="en-US" sz="3200" dirty="0" smtClean="0">
                <a:latin typeface="Times New Roman" pitchFamily="18" charset="0"/>
                <a:cs typeface="Times New Roman" pitchFamily="18" charset="0"/>
              </a:rPr>
              <a:t> = 1696 </a:t>
            </a:r>
          </a:p>
          <a:p>
            <a:r>
              <a:rPr lang="en-US" sz="3200" dirty="0" err="1" smtClean="0">
                <a:latin typeface="Times New Roman" pitchFamily="18" charset="0"/>
                <a:cs typeface="Times New Roman" pitchFamily="18" charset="0"/>
              </a:rPr>
              <a:t>ΔlogLik</a:t>
            </a:r>
            <a:r>
              <a:rPr lang="en-US" sz="3200" dirty="0" smtClean="0">
                <a:latin typeface="Times New Roman" pitchFamily="18" charset="0"/>
                <a:cs typeface="Times New Roman" pitchFamily="18" charset="0"/>
              </a:rPr>
              <a:t> = 68.56 </a:t>
            </a:r>
          </a:p>
          <a:p>
            <a:r>
              <a:rPr lang="en-US" sz="3200" dirty="0" err="1" smtClean="0">
                <a:latin typeface="Times New Roman" pitchFamily="18" charset="0"/>
                <a:cs typeface="Times New Roman" pitchFamily="18" charset="0"/>
              </a:rPr>
              <a:t>Δdf</a:t>
            </a:r>
            <a:r>
              <a:rPr lang="en-US" sz="3200" dirty="0" smtClean="0">
                <a:latin typeface="Times New Roman" pitchFamily="18" charset="0"/>
                <a:cs typeface="Times New Roman" pitchFamily="18" charset="0"/>
              </a:rPr>
              <a:t> = 3 </a:t>
            </a:r>
          </a:p>
          <a:p>
            <a:r>
              <a:rPr lang="en-US" sz="3200" dirty="0" smtClean="0">
                <a:latin typeface="Times New Roman" pitchFamily="18" charset="0"/>
                <a:cs typeface="Times New Roman" pitchFamily="18" charset="0"/>
              </a:rPr>
              <a:t>Critical χ</a:t>
            </a:r>
            <a:r>
              <a:rPr lang="en-US" sz="3200" baseline="30000" dirty="0" smtClean="0">
                <a:latin typeface="Times New Roman" pitchFamily="18" charset="0"/>
                <a:cs typeface="Times New Roman" pitchFamily="18" charset="0"/>
              </a:rPr>
              <a:t>2 </a:t>
            </a:r>
            <a:r>
              <a:rPr lang="en-US" sz="3200" dirty="0" smtClean="0">
                <a:latin typeface="Times New Roman" pitchFamily="18" charset="0"/>
                <a:cs typeface="Times New Roman" pitchFamily="18" charset="0"/>
              </a:rPr>
              <a:t>= 7.82 </a:t>
            </a:r>
          </a:p>
          <a:p>
            <a:r>
              <a:rPr lang="en-US" sz="3200" i="1" dirty="0" smtClean="0">
                <a:latin typeface="Times New Roman" pitchFamily="18" charset="0"/>
                <a:cs typeface="Times New Roman" pitchFamily="18" charset="0"/>
              </a:rPr>
              <a:t>R</a:t>
            </a:r>
            <a:r>
              <a:rPr lang="en-US" sz="3200" baseline="30000" dirty="0" smtClean="0">
                <a:latin typeface="Times New Roman" pitchFamily="18" charset="0"/>
                <a:cs typeface="Times New Roman" pitchFamily="18" charset="0"/>
              </a:rPr>
              <a:t>2 </a:t>
            </a:r>
            <a:r>
              <a:rPr lang="en-US" sz="3200" dirty="0" smtClean="0">
                <a:latin typeface="Times New Roman" pitchFamily="18" charset="0"/>
                <a:cs typeface="Times New Roman" pitchFamily="18" charset="0"/>
              </a:rPr>
              <a:t>= .05</a:t>
            </a:r>
            <a:endParaRPr lang="en-US" sz="3200" dirty="0">
              <a:latin typeface="Times New Roman" pitchFamily="18" charset="0"/>
              <a:cs typeface="Times New Roman" pitchFamily="18" charset="0"/>
            </a:endParaRPr>
          </a:p>
        </p:txBody>
      </p:sp>
      <p:sp>
        <p:nvSpPr>
          <p:cNvPr id="81" name="TextBox 80"/>
          <p:cNvSpPr txBox="1"/>
          <p:nvPr/>
        </p:nvSpPr>
        <p:spPr>
          <a:xfrm>
            <a:off x="23393400" y="27245370"/>
            <a:ext cx="3657600" cy="3539430"/>
          </a:xfrm>
          <a:prstGeom prst="rect">
            <a:avLst/>
          </a:prstGeom>
          <a:noFill/>
        </p:spPr>
        <p:txBody>
          <a:bodyPr wrap="square" rtlCol="0">
            <a:spAutoFit/>
          </a:bodyPr>
          <a:lstStyle/>
          <a:p>
            <a:r>
              <a:rPr lang="en-US" sz="3200" dirty="0" err="1" smtClean="0">
                <a:latin typeface="Times New Roman" pitchFamily="18" charset="0"/>
                <a:cs typeface="Times New Roman" pitchFamily="18" charset="0"/>
              </a:rPr>
              <a:t>logLik</a:t>
            </a:r>
            <a:r>
              <a:rPr lang="en-US" sz="3200" dirty="0" smtClean="0">
                <a:latin typeface="Times New Roman" pitchFamily="18" charset="0"/>
                <a:cs typeface="Times New Roman" pitchFamily="18" charset="0"/>
              </a:rPr>
              <a:t> = -5312.36 </a:t>
            </a:r>
          </a:p>
          <a:p>
            <a:r>
              <a:rPr lang="en-US" sz="3200" dirty="0" err="1" smtClean="0">
                <a:latin typeface="Times New Roman" pitchFamily="18" charset="0"/>
                <a:cs typeface="Times New Roman" pitchFamily="18" charset="0"/>
              </a:rPr>
              <a:t>df</a:t>
            </a:r>
            <a:r>
              <a:rPr lang="en-US" sz="3200" dirty="0" smtClean="0">
                <a:latin typeface="Times New Roman" pitchFamily="18" charset="0"/>
                <a:cs typeface="Times New Roman" pitchFamily="18" charset="0"/>
              </a:rPr>
              <a:t> = 1696</a:t>
            </a:r>
          </a:p>
          <a:p>
            <a:r>
              <a:rPr lang="en-US" sz="3200" dirty="0" err="1" smtClean="0">
                <a:latin typeface="Times New Roman" pitchFamily="18" charset="0"/>
                <a:cs typeface="Times New Roman" pitchFamily="18" charset="0"/>
              </a:rPr>
              <a:t>ΔlogLik</a:t>
            </a:r>
            <a:r>
              <a:rPr lang="en-US" sz="3200" dirty="0" smtClean="0">
                <a:latin typeface="Times New Roman" pitchFamily="18" charset="0"/>
                <a:cs typeface="Times New Roman" pitchFamily="18" charset="0"/>
              </a:rPr>
              <a:t> = 16.49 </a:t>
            </a:r>
          </a:p>
          <a:p>
            <a:r>
              <a:rPr lang="en-US" sz="3200" dirty="0" err="1" smtClean="0">
                <a:latin typeface="Times New Roman" pitchFamily="18" charset="0"/>
                <a:cs typeface="Times New Roman" pitchFamily="18" charset="0"/>
              </a:rPr>
              <a:t>Δdf</a:t>
            </a:r>
            <a:r>
              <a:rPr lang="en-US" sz="3200" dirty="0" smtClean="0">
                <a:latin typeface="Times New Roman" pitchFamily="18" charset="0"/>
                <a:cs typeface="Times New Roman" pitchFamily="18" charset="0"/>
              </a:rPr>
              <a:t> = 3 </a:t>
            </a:r>
          </a:p>
          <a:p>
            <a:r>
              <a:rPr lang="en-US" sz="3200" dirty="0" smtClean="0">
                <a:latin typeface="Times New Roman" pitchFamily="18" charset="0"/>
                <a:cs typeface="Times New Roman" pitchFamily="18" charset="0"/>
              </a:rPr>
              <a:t>Critical χ</a:t>
            </a:r>
            <a:r>
              <a:rPr lang="en-US" sz="3200" baseline="30000" dirty="0" smtClean="0">
                <a:latin typeface="Times New Roman" pitchFamily="18" charset="0"/>
                <a:cs typeface="Times New Roman" pitchFamily="18" charset="0"/>
              </a:rPr>
              <a:t>2 </a:t>
            </a:r>
            <a:r>
              <a:rPr lang="en-US" sz="3200" dirty="0" smtClean="0">
                <a:latin typeface="Times New Roman" pitchFamily="18" charset="0"/>
                <a:cs typeface="Times New Roman" pitchFamily="18" charset="0"/>
              </a:rPr>
              <a:t>= 7.82 </a:t>
            </a:r>
          </a:p>
          <a:p>
            <a:r>
              <a:rPr lang="en-US" sz="3200" i="1" dirty="0" smtClean="0">
                <a:latin typeface="Times New Roman" pitchFamily="18" charset="0"/>
                <a:cs typeface="Times New Roman" pitchFamily="18" charset="0"/>
              </a:rPr>
              <a:t>R</a:t>
            </a:r>
            <a:r>
              <a:rPr lang="en-US" sz="3200" baseline="30000" dirty="0" smtClean="0">
                <a:latin typeface="Times New Roman" pitchFamily="18" charset="0"/>
                <a:cs typeface="Times New Roman" pitchFamily="18" charset="0"/>
              </a:rPr>
              <a:t>2 </a:t>
            </a:r>
            <a:r>
              <a:rPr lang="en-US" sz="3200" dirty="0" smtClean="0">
                <a:latin typeface="Times New Roman" pitchFamily="18" charset="0"/>
                <a:cs typeface="Times New Roman" pitchFamily="18" charset="0"/>
              </a:rPr>
              <a:t>= .02</a:t>
            </a:r>
          </a:p>
          <a:p>
            <a:endParaRPr lang="en-US" sz="32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 Blank">
  <a:themeElements>
    <a:clrScheme name="">
      <a:dk1>
        <a:srgbClr val="000000"/>
      </a:dk1>
      <a:lt1>
        <a:srgbClr val="FFFFFF"/>
      </a:lt1>
      <a:dk2>
        <a:srgbClr val="000000"/>
      </a:dk2>
      <a:lt2>
        <a:srgbClr val="808080"/>
      </a:lt2>
      <a:accent1>
        <a:srgbClr val="66B132"/>
      </a:accent1>
      <a:accent2>
        <a:srgbClr val="333399"/>
      </a:accent2>
      <a:accent3>
        <a:srgbClr val="FFFFFF"/>
      </a:accent3>
      <a:accent4>
        <a:srgbClr val="000000"/>
      </a:accent4>
      <a:accent5>
        <a:srgbClr val="B8D5AD"/>
      </a:accent5>
      <a:accent6>
        <a:srgbClr val="2D2D8A"/>
      </a:accent6>
      <a:hlink>
        <a:srgbClr val="009999"/>
      </a:hlink>
      <a:folHlink>
        <a:srgbClr val="99CC00"/>
      </a:folHlink>
    </a:clrScheme>
    <a:fontScheme name="Default - Blank">
      <a:majorFont>
        <a:latin typeface="Lucida Grande"/>
        <a:ea typeface="ヒラギノ角ゴ ProN W3"/>
        <a:cs typeface="ヒラギノ角ゴ ProN W3"/>
      </a:majorFont>
      <a:minorFont>
        <a:latin typeface="Lucida Grand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B132"/>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rgbClr val="66B132"/>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 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1482</TotalTime>
  <Pages>0</Pages>
  <Words>833</Words>
  <Characters>0</Characters>
  <Application>Microsoft Office PowerPoint</Application>
  <PresentationFormat>Custom</PresentationFormat>
  <Lines>0</Lines>
  <Paragraphs>279</Paragraphs>
  <Slides>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MS PGothic</vt:lpstr>
      <vt:lpstr>Arial</vt:lpstr>
      <vt:lpstr>Calibri</vt:lpstr>
      <vt:lpstr>Gill Sans</vt:lpstr>
      <vt:lpstr>Lucida Grande</vt:lpstr>
      <vt:lpstr>Minion Pro</vt:lpstr>
      <vt:lpstr>Times New Roman</vt:lpstr>
      <vt:lpstr>Times New Roman Bold</vt:lpstr>
      <vt:lpstr>ヒラギノ角ゴ ProN W3</vt:lpstr>
      <vt:lpstr>Default - Blank</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erin</dc:creator>
  <cp:lastModifiedBy>Buchanan, Erin M</cp:lastModifiedBy>
  <cp:revision>225</cp:revision>
  <cp:lastPrinted>2013-10-31T19:38:35Z</cp:lastPrinted>
  <dcterms:modified xsi:type="dcterms:W3CDTF">2014-10-15T18:11:12Z</dcterms:modified>
</cp:coreProperties>
</file>