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6934"/>
    <a:srgbClr val="0044FE"/>
    <a:srgbClr val="F4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868" autoAdjust="0"/>
    <p:restoredTop sz="94383" autoAdjust="0"/>
  </p:normalViewPr>
  <p:slideViewPr>
    <p:cSldViewPr>
      <p:cViewPr>
        <p:scale>
          <a:sx n="66" d="100"/>
          <a:sy n="66" d="100"/>
        </p:scale>
        <p:origin x="-7452" y="-630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99343B-EA5F-4ADD-9460-941A8C1EBC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4073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52B7B-E9B7-4454-B0E5-3D59F7AA3E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8385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76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7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19E96-6FCD-4F9D-8F89-514B47A9C5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8712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359801-7B5A-400E-B335-3A64EBB55A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7831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C69C8C-A819-431E-9D13-9C81427D3D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793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EE697-DFC7-48AF-886D-639558809E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032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FD30B-62B3-49B3-90D3-C12BFD3E45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4599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FA167-9D40-4397-8A22-C598A33180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7337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69EFD-54AA-411B-ABB0-DBDB9944F7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9284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056D9-60D3-4E39-BDA5-F9140AF54C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6564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Lucida Gran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1B3A4-0D33-4155-AF48-49EB80A73D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80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40327263" y="30980063"/>
            <a:ext cx="117475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600">
                <a:solidFill>
                  <a:srgbClr val="878787"/>
                </a:solidFill>
                <a:latin typeface="Lucida Grande" pitchFamily="-84" charset="0"/>
                <a:ea typeface="MS PGothic" panose="020B0600070205080204" pitchFamily="34" charset="-128"/>
                <a:sym typeface="Lucida Grande" pitchFamily="-84" charset="0"/>
              </a:defRPr>
            </a:lvl1pPr>
          </a:lstStyle>
          <a:p>
            <a:fld id="{5FD8FEC7-2C5D-45DE-84FB-9C36ADEAE2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+mj-lt"/>
          <a:ea typeface="+mj-ea"/>
          <a:cs typeface="+mj-cs"/>
          <a:sym typeface="Lucida Grande" pitchFamily="-84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2038350" indent="-1879600" algn="l" rtl="0" eaLnBrk="0" fontAlgn="base" hangingPunct="0">
        <a:spcBef>
          <a:spcPts val="42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75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1pPr>
      <a:lvl2pPr marL="4233863" indent="-1568450" algn="l" rtl="0" eaLnBrk="0" fontAlgn="base" hangingPunct="0">
        <a:spcBef>
          <a:spcPts val="3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53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2pPr>
      <a:lvl3pPr marL="6427788" indent="-1254125" algn="l" rtl="0" eaLnBrk="0" fontAlgn="base" hangingPunct="0">
        <a:spcBef>
          <a:spcPts val="31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31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3pPr>
      <a:lvl4pPr marL="8936038" indent="-1254125" algn="l" rtl="0" eaLnBrk="0" fontAlgn="base" hangingPunct="0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10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4pPr>
      <a:lvl5pPr marL="11442700" indent="-1252538" algn="l" rtl="0" eaLnBrk="0" fontAlgn="base" hangingPunct="0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5pPr>
      <a:lvl6pPr marL="118999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123571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128143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132715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1"/>
          <p:cNvGrpSpPr>
            <a:grpSpLocks/>
          </p:cNvGrpSpPr>
          <p:nvPr/>
        </p:nvGrpSpPr>
        <p:grpSpPr bwMode="auto">
          <a:xfrm>
            <a:off x="1828800" y="1487488"/>
            <a:ext cx="40284400" cy="2684462"/>
            <a:chOff x="0" y="0"/>
            <a:chExt cx="25376" cy="1691"/>
          </a:xfrm>
        </p:grpSpPr>
        <p:sp>
          <p:nvSpPr>
            <p:cNvPr id="13329" name="Rectangle 2"/>
            <p:cNvSpPr>
              <a:spLocks/>
            </p:cNvSpPr>
            <p:nvPr/>
          </p:nvSpPr>
          <p:spPr bwMode="auto">
            <a:xfrm>
              <a:off x="0" y="0"/>
              <a:ext cx="25352" cy="16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25400">
              <a:solidFill>
                <a:srgbClr val="23236F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330" name="Rectangle 3"/>
            <p:cNvSpPr>
              <a:spLocks/>
            </p:cNvSpPr>
            <p:nvPr/>
          </p:nvSpPr>
          <p:spPr bwMode="auto">
            <a:xfrm>
              <a:off x="0" y="160"/>
              <a:ext cx="25376" cy="1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algn="ctr" eaLnBrk="1" hangingPunct="1"/>
              <a:r>
                <a:rPr lang="en-US" sz="6000" dirty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 </a:t>
              </a:r>
              <a:r>
                <a:rPr lang="en-US" sz="6000" dirty="0" smtClean="0">
                  <a:solidFill>
                    <a:schemeClr val="bg1"/>
                  </a:solidFill>
                  <a:latin typeface="Gill Sans"/>
                </a:rPr>
                <a:t>Shaking Up Statistics: A Blended Learning Perspective for Honors Courses</a:t>
              </a:r>
              <a:endParaRPr lang="en-US" sz="6000" dirty="0">
                <a:solidFill>
                  <a:schemeClr val="bg1"/>
                </a:solidFill>
                <a:latin typeface="Gill Sans"/>
                <a:ea typeface="MS PGothic" panose="020B0600070205080204" pitchFamily="34" charset="-128"/>
                <a:sym typeface="Minion Pro" pitchFamily="18" charset="0"/>
              </a:endParaRPr>
            </a:p>
            <a:p>
              <a:pPr algn="ctr" eaLnBrk="1" hangingPunct="1"/>
              <a:r>
                <a:rPr lang="en-US" sz="6000" dirty="0" smtClean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Erin M. </a:t>
              </a:r>
              <a:r>
                <a:rPr lang="en-US" sz="6000" dirty="0" smtClean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Buchanan, Ph.D</a:t>
              </a:r>
              <a:r>
                <a:rPr lang="en-US" sz="6000" dirty="0" smtClean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.</a:t>
              </a:r>
            </a:p>
            <a:p>
              <a:pPr algn="ctr" eaLnBrk="1" hangingPunct="1"/>
              <a:r>
                <a:rPr lang="en-US" sz="6000" dirty="0" smtClean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Missouri </a:t>
              </a:r>
              <a:r>
                <a:rPr lang="en-US" sz="6000" dirty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State University</a:t>
              </a:r>
            </a:p>
          </p:txBody>
        </p:sp>
      </p:grpSp>
      <p:sp>
        <p:nvSpPr>
          <p:cNvPr id="13314" name="Line 4"/>
          <p:cNvSpPr>
            <a:spLocks noChangeShapeType="1"/>
          </p:cNvSpPr>
          <p:nvPr/>
        </p:nvSpPr>
        <p:spPr bwMode="auto">
          <a:xfrm>
            <a:off x="1827213" y="4170363"/>
            <a:ext cx="77787" cy="27452637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Line 5"/>
          <p:cNvSpPr>
            <a:spLocks noChangeShapeType="1"/>
          </p:cNvSpPr>
          <p:nvPr/>
        </p:nvSpPr>
        <p:spPr bwMode="auto">
          <a:xfrm>
            <a:off x="42062400" y="4171950"/>
            <a:ext cx="76200" cy="2737485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 rot="10800000" flipH="1">
            <a:off x="1905000" y="31548388"/>
            <a:ext cx="40233600" cy="74612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4" name="Rectangle 7"/>
          <p:cNvSpPr>
            <a:spLocks/>
          </p:cNvSpPr>
          <p:nvPr/>
        </p:nvSpPr>
        <p:spPr bwMode="auto">
          <a:xfrm>
            <a:off x="2208214" y="4457700"/>
            <a:ext cx="12041186" cy="139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sym typeface="Times New Roman Bold" panose="02020803070505020304" pitchFamily="18" charset="0"/>
              </a:rPr>
              <a:t>Introduction</a:t>
            </a:r>
            <a:endParaRPr lang="en-US" sz="3600" b="1" dirty="0" smtClean="0">
              <a:latin typeface="Gill Sans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dirty="0">
                <a:latin typeface="Gill Sans"/>
                <a:ea typeface="Calibri"/>
                <a:cs typeface="Times New Roman"/>
              </a:rPr>
              <a:t>Why should we care about new methods of teaching statistics?</a:t>
            </a:r>
            <a:endParaRPr lang="en-US" sz="3100" dirty="0">
              <a:latin typeface="Gill Sans"/>
              <a:ea typeface="Calibri"/>
              <a:cs typeface="Times New Roman"/>
            </a:endParaRP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100" dirty="0">
                <a:latin typeface="Gill Sans"/>
                <a:ea typeface="Calibri"/>
                <a:cs typeface="Times New Roman"/>
              </a:rPr>
              <a:t>Retention of material is often poor (Lyle, 2011).</a:t>
            </a: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100" dirty="0">
                <a:latin typeface="Gill Sans"/>
                <a:ea typeface="Calibri"/>
                <a:cs typeface="Times New Roman"/>
              </a:rPr>
              <a:t>Today’s student may approach learning in new ways (</a:t>
            </a:r>
            <a:r>
              <a:rPr lang="en-US" sz="3100" dirty="0" err="1">
                <a:latin typeface="Gill Sans"/>
                <a:ea typeface="Calibri"/>
                <a:cs typeface="Times New Roman"/>
              </a:rPr>
              <a:t>Dziuban</a:t>
            </a:r>
            <a:r>
              <a:rPr lang="en-US" sz="3100" dirty="0">
                <a:latin typeface="Gill Sans"/>
                <a:ea typeface="Calibri"/>
                <a:cs typeface="Times New Roman"/>
              </a:rPr>
              <a:t>, </a:t>
            </a:r>
            <a:r>
              <a:rPr lang="en-US" sz="3100" dirty="0" err="1">
                <a:latin typeface="Gill Sans"/>
                <a:ea typeface="Calibri"/>
                <a:cs typeface="Times New Roman"/>
              </a:rPr>
              <a:t>Moskal</a:t>
            </a:r>
            <a:r>
              <a:rPr lang="en-US" sz="3100" dirty="0">
                <a:latin typeface="Gill Sans"/>
                <a:ea typeface="Calibri"/>
                <a:cs typeface="Times New Roman"/>
              </a:rPr>
              <a:t>, &amp; Hartman, 2005).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dirty="0" smtClean="0">
                <a:latin typeface="Gill Sans"/>
                <a:ea typeface="Calibri"/>
                <a:cs typeface="Times New Roman"/>
              </a:rPr>
              <a:t>What </a:t>
            </a:r>
            <a:r>
              <a:rPr lang="en-US" sz="3100" b="1" dirty="0">
                <a:latin typeface="Gill Sans"/>
                <a:ea typeface="Calibri"/>
                <a:cs typeface="Times New Roman"/>
              </a:rPr>
              <a:t>are the challenges to teaching </a:t>
            </a:r>
            <a:r>
              <a:rPr lang="en-US" sz="3100" b="1" dirty="0" smtClean="0">
                <a:latin typeface="Gill Sans"/>
                <a:ea typeface="Calibri"/>
                <a:cs typeface="Times New Roman"/>
              </a:rPr>
              <a:t>a </a:t>
            </a:r>
            <a:r>
              <a:rPr lang="en-US" sz="3100" b="1" dirty="0">
                <a:latin typeface="Gill Sans"/>
                <a:ea typeface="Calibri"/>
                <a:cs typeface="Times New Roman"/>
              </a:rPr>
              <a:t>statistics class?</a:t>
            </a:r>
            <a:endParaRPr lang="en-US" sz="3100" dirty="0">
              <a:latin typeface="Gill Sans"/>
              <a:ea typeface="Calibri"/>
              <a:cs typeface="Times New Roman"/>
            </a:endParaRP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100" dirty="0">
                <a:latin typeface="Gill Sans"/>
                <a:ea typeface="Calibri"/>
                <a:cs typeface="Times New Roman"/>
              </a:rPr>
              <a:t>Students vary in their ability, motivation, and assertiveness (Perkins, 2001).</a:t>
            </a: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100" dirty="0">
                <a:latin typeface="Gill Sans"/>
                <a:ea typeface="Calibri"/>
                <a:cs typeface="Times New Roman"/>
              </a:rPr>
              <a:t>Since students have a low level of interest and lack </a:t>
            </a:r>
            <a:r>
              <a:rPr lang="en-US" sz="3100" dirty="0" smtClean="0">
                <a:latin typeface="Gill Sans"/>
                <a:ea typeface="Calibri"/>
                <a:cs typeface="Times New Roman"/>
              </a:rPr>
              <a:t>preparation, students </a:t>
            </a:r>
            <a:r>
              <a:rPr lang="en-US" sz="3100" dirty="0">
                <a:latin typeface="Gill Sans"/>
                <a:ea typeface="Calibri"/>
                <a:cs typeface="Times New Roman"/>
              </a:rPr>
              <a:t>exhibit math anxiety (Wilson, 2013).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dirty="0">
                <a:latin typeface="Gill Sans"/>
                <a:ea typeface="Calibri"/>
                <a:cs typeface="Times New Roman"/>
              </a:rPr>
              <a:t>What are some techniques to solve possible problems?</a:t>
            </a:r>
            <a:endParaRPr lang="en-US" sz="3100" dirty="0">
              <a:latin typeface="Gill Sans"/>
              <a:ea typeface="Calibri"/>
              <a:cs typeface="Times New Roman"/>
            </a:endParaRP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100" dirty="0">
                <a:latin typeface="Gill Sans"/>
                <a:ea typeface="Calibri"/>
                <a:cs typeface="Times New Roman"/>
              </a:rPr>
              <a:t>Application exercises not only show the relevance of the subject but its repeated practice helps retention (Perkins, 2011).</a:t>
            </a: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100" dirty="0">
                <a:latin typeface="Gill Sans"/>
                <a:ea typeface="Calibri"/>
                <a:cs typeface="Times New Roman"/>
              </a:rPr>
              <a:t>Group work keep students actively engaged in the learning process (Wilson, 2013).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dirty="0">
                <a:latin typeface="Gill Sans"/>
                <a:ea typeface="Calibri"/>
                <a:cs typeface="Times New Roman"/>
              </a:rPr>
              <a:t>Blended learning </a:t>
            </a:r>
            <a:r>
              <a:rPr lang="en-US" sz="3100" dirty="0">
                <a:latin typeface="Gill Sans"/>
                <a:ea typeface="Calibri"/>
                <a:cs typeface="Times New Roman"/>
              </a:rPr>
              <a:t>is the combination of classroom face-to-face learning experiences with online learning experiences.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dirty="0">
                <a:latin typeface="Gill Sans"/>
                <a:ea typeface="Calibri"/>
                <a:cs typeface="Times New Roman"/>
              </a:rPr>
              <a:t>Advantages of Blended Learning</a:t>
            </a:r>
            <a:endParaRPr lang="en-US" sz="3100" dirty="0">
              <a:latin typeface="Gill Sans"/>
              <a:ea typeface="Calibri"/>
              <a:cs typeface="Times New Roman"/>
            </a:endParaRP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100" dirty="0">
                <a:latin typeface="Gill Sans"/>
                <a:ea typeface="Calibri"/>
                <a:cs typeface="Times New Roman"/>
              </a:rPr>
              <a:t>It satisfies social interactions while maintaining its flexibility (</a:t>
            </a:r>
            <a:r>
              <a:rPr lang="en-US" sz="3100" dirty="0" err="1">
                <a:latin typeface="Gill Sans"/>
                <a:ea typeface="Calibri"/>
                <a:cs typeface="Times New Roman"/>
              </a:rPr>
              <a:t>Cottle</a:t>
            </a:r>
            <a:r>
              <a:rPr lang="en-US" sz="3100" dirty="0">
                <a:latin typeface="Gill Sans"/>
                <a:ea typeface="Calibri"/>
                <a:cs typeface="Times New Roman"/>
              </a:rPr>
              <a:t>, 2011).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dirty="0">
                <a:latin typeface="Gill Sans"/>
                <a:ea typeface="Calibri"/>
                <a:cs typeface="Times New Roman"/>
              </a:rPr>
              <a:t>Disadvantages of Blended Learning</a:t>
            </a:r>
            <a:endParaRPr lang="en-US" sz="3100" dirty="0">
              <a:latin typeface="Gill Sans"/>
              <a:ea typeface="Calibri"/>
              <a:cs typeface="Times New Roman"/>
            </a:endParaRP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100" dirty="0">
                <a:latin typeface="Gill Sans"/>
                <a:ea typeface="Calibri"/>
                <a:cs typeface="Times New Roman"/>
              </a:rPr>
              <a:t>It is time consuming for the teachers to create and update courses and it increases student’s responsibilities (</a:t>
            </a:r>
            <a:r>
              <a:rPr lang="en-US" sz="3100" dirty="0" err="1">
                <a:latin typeface="Gill Sans"/>
                <a:ea typeface="Calibri"/>
                <a:cs typeface="Times New Roman"/>
              </a:rPr>
              <a:t>Cottle</a:t>
            </a:r>
            <a:r>
              <a:rPr lang="en-US" sz="3100" dirty="0">
                <a:latin typeface="Gill Sans"/>
                <a:ea typeface="Calibri"/>
                <a:cs typeface="Times New Roman"/>
              </a:rPr>
              <a:t>, 2011).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3600" dirty="0">
              <a:latin typeface="Calibri"/>
              <a:ea typeface="Calibri"/>
              <a:cs typeface="Times New Roman"/>
            </a:endParaRPr>
          </a:p>
          <a:p>
            <a:pPr eaLnBrk="1" hangingPunct="1"/>
            <a:endParaRPr lang="en-US" sz="3600" dirty="0">
              <a:solidFill>
                <a:schemeClr val="tx1"/>
              </a:solidFill>
              <a:latin typeface="Times New Roman Bold" panose="02020803070505020304" pitchFamily="18" charset="0"/>
              <a:ea typeface="MS PGothic" panose="020B0600070205080204" pitchFamily="34" charset="-128"/>
              <a:sym typeface="Times New Roman Bold" panose="02020803070505020304" pitchFamily="18" charset="0"/>
            </a:endParaRPr>
          </a:p>
        </p:txBody>
      </p:sp>
      <p:sp>
        <p:nvSpPr>
          <p:cNvPr id="2055" name="Rectangle 8"/>
          <p:cNvSpPr>
            <a:spLocks/>
          </p:cNvSpPr>
          <p:nvPr/>
        </p:nvSpPr>
        <p:spPr bwMode="auto">
          <a:xfrm>
            <a:off x="2209800" y="19050000"/>
            <a:ext cx="11950700" cy="1249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914400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0" lvl="1" indent="0" eaLnBrk="1" hangingPunct="1"/>
            <a:r>
              <a:rPr lang="en-US" sz="3100" b="1" dirty="0" smtClean="0">
                <a:latin typeface="Gill Sans"/>
              </a:rPr>
              <a:t>Instructors</a:t>
            </a: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Gill Sans"/>
              </a:rPr>
              <a:t>All classes taught by a full time faculty member</a:t>
            </a:r>
          </a:p>
          <a:p>
            <a:pPr marL="0" lvl="1" indent="0" eaLnBrk="1" hangingPunct="1"/>
            <a:r>
              <a:rPr lang="en-US" sz="3100" b="1" dirty="0" smtClean="0">
                <a:latin typeface="Gill Sans"/>
              </a:rPr>
              <a:t>Materials </a:t>
            </a:r>
          </a:p>
          <a:p>
            <a:pPr marL="1143000" lvl="1" indent="-393700" eaLnBrk="1" hangingPunct="1">
              <a:buFont typeface="Arial" pitchFamily="34" charset="0"/>
              <a:buChar char="•"/>
            </a:pPr>
            <a:r>
              <a:rPr lang="en-US" sz="3100" dirty="0" smtClean="0">
                <a:latin typeface="Gill Sans"/>
              </a:rPr>
              <a:t>Textbook:  </a:t>
            </a:r>
          </a:p>
          <a:p>
            <a:pPr marL="1828800" lvl="3" indent="-393700" eaLnBrk="1" hangingPunct="1">
              <a:buFont typeface="Arial" pitchFamily="34" charset="0"/>
              <a:buChar char="•"/>
            </a:pPr>
            <a:r>
              <a:rPr lang="en-US" sz="3100" dirty="0" err="1" smtClean="0">
                <a:latin typeface="Gill Sans"/>
              </a:rPr>
              <a:t>Aron</a:t>
            </a:r>
            <a:r>
              <a:rPr lang="en-US" sz="3100" dirty="0" smtClean="0">
                <a:latin typeface="Gill Sans"/>
              </a:rPr>
              <a:t>,  </a:t>
            </a:r>
            <a:r>
              <a:rPr lang="en-US" sz="3100" dirty="0" err="1" smtClean="0">
                <a:latin typeface="Gill Sans"/>
              </a:rPr>
              <a:t>Aron</a:t>
            </a:r>
            <a:r>
              <a:rPr lang="en-US" sz="3100" dirty="0" smtClean="0">
                <a:latin typeface="Gill Sans"/>
              </a:rPr>
              <a:t>, and Coups (2012) Statistics for the Behavioral Sciences </a:t>
            </a:r>
          </a:p>
          <a:p>
            <a:pPr marL="1828800" lvl="3" indent="-393700" eaLnBrk="1" hangingPunct="1">
              <a:buFont typeface="Arial" pitchFamily="34" charset="0"/>
              <a:buChar char="•"/>
            </a:pPr>
            <a:r>
              <a:rPr lang="en-US" sz="3100" dirty="0" smtClean="0">
                <a:latin typeface="Gill Sans"/>
              </a:rPr>
              <a:t>Nolan and </a:t>
            </a:r>
            <a:r>
              <a:rPr lang="en-US" sz="3100" dirty="0" err="1" smtClean="0">
                <a:latin typeface="Gill Sans"/>
              </a:rPr>
              <a:t>Heinzen</a:t>
            </a:r>
            <a:r>
              <a:rPr lang="en-US" sz="3100" dirty="0" smtClean="0">
                <a:latin typeface="Gill Sans"/>
              </a:rPr>
              <a:t> (2014) Essentials of Statistics for the Behavioral Sciences</a:t>
            </a:r>
          </a:p>
          <a:p>
            <a:pPr marL="1143000" lvl="1" indent="-393700" eaLnBrk="1" hangingPunct="1">
              <a:buFont typeface="Arial" pitchFamily="34" charset="0"/>
              <a:buChar char="•"/>
            </a:pPr>
            <a:r>
              <a:rPr lang="en-US" sz="3100" dirty="0" smtClean="0">
                <a:latin typeface="Gill Sans"/>
              </a:rPr>
              <a:t>Blended component: </a:t>
            </a:r>
          </a:p>
          <a:p>
            <a:pPr marL="1828800" lvl="3" indent="-393700" eaLnBrk="1" hangingPunct="1">
              <a:buFont typeface="Arial" pitchFamily="34" charset="0"/>
              <a:buChar char="•"/>
            </a:pPr>
            <a:r>
              <a:rPr lang="en-US" sz="3100" dirty="0" err="1" smtClean="0">
                <a:latin typeface="Gill Sans"/>
              </a:rPr>
              <a:t>MyStatLab</a:t>
            </a:r>
            <a:r>
              <a:rPr lang="en-US" sz="3100" dirty="0">
                <a:latin typeface="Gill Sans"/>
              </a:rPr>
              <a:t> </a:t>
            </a:r>
            <a:endParaRPr lang="en-US" sz="3100" dirty="0" smtClean="0">
              <a:latin typeface="Gill Sans"/>
            </a:endParaRPr>
          </a:p>
          <a:p>
            <a:pPr marL="1828800" lvl="3" indent="-393700" eaLnBrk="1" hangingPunct="1">
              <a:buFont typeface="Arial" pitchFamily="34" charset="0"/>
              <a:buChar char="•"/>
            </a:pPr>
            <a:r>
              <a:rPr lang="en-US" sz="3100" dirty="0" err="1" smtClean="0">
                <a:latin typeface="Gill Sans"/>
              </a:rPr>
              <a:t>StatsPortal</a:t>
            </a:r>
            <a:endParaRPr lang="en-US" sz="3100" dirty="0" smtClean="0">
              <a:latin typeface="Gill Sans"/>
            </a:endParaRPr>
          </a:p>
          <a:p>
            <a:pPr marL="0" lvl="1" indent="0" eaLnBrk="1" hangingPunct="1"/>
            <a:r>
              <a:rPr lang="en-US" sz="3100" b="1" dirty="0" smtClean="0">
                <a:latin typeface="Gill Sans"/>
              </a:rPr>
              <a:t>Assessments</a:t>
            </a:r>
          </a:p>
          <a:p>
            <a:pPr marL="1143000" lvl="1" indent="-393700" eaLnBrk="1" hangingPunct="1">
              <a:buFont typeface="Arial" pitchFamily="34" charset="0"/>
              <a:buChar char="•"/>
            </a:pPr>
            <a:r>
              <a:rPr lang="en-US" sz="3100" dirty="0" smtClean="0">
                <a:latin typeface="Gill Sans"/>
              </a:rPr>
              <a:t>Homework Assignments (12)</a:t>
            </a:r>
          </a:p>
          <a:p>
            <a:pPr marL="1143000" lvl="1" indent="-393700" eaLnBrk="1" hangingPunct="1">
              <a:buFont typeface="Arial" pitchFamily="34" charset="0"/>
              <a:buChar char="•"/>
            </a:pPr>
            <a:r>
              <a:rPr lang="en-US" sz="3100" dirty="0" smtClean="0">
                <a:latin typeface="Gill Sans"/>
              </a:rPr>
              <a:t>Exams (4)</a:t>
            </a:r>
          </a:p>
          <a:p>
            <a:pPr marL="1143000" lvl="1" indent="-393700" eaLnBrk="1" hangingPunct="1">
              <a:buFont typeface="Arial" pitchFamily="34" charset="0"/>
              <a:buChar char="•"/>
            </a:pPr>
            <a:r>
              <a:rPr lang="en-US" sz="3100" dirty="0" smtClean="0">
                <a:latin typeface="Gill Sans"/>
              </a:rPr>
              <a:t>Other assessments were given but not analyzed here.</a:t>
            </a:r>
          </a:p>
          <a:p>
            <a:pPr marL="749300" lvl="1" indent="-749300" eaLnBrk="1" hangingPunct="1"/>
            <a:r>
              <a:rPr lang="en-US" sz="3100" b="1" dirty="0" smtClean="0">
                <a:latin typeface="Gill Sans"/>
              </a:rPr>
              <a:t>Student </a:t>
            </a:r>
            <a:r>
              <a:rPr lang="en-US" sz="3100" b="1" i="1" dirty="0" smtClean="0">
                <a:latin typeface="Gill Sans"/>
              </a:rPr>
              <a:t>N</a:t>
            </a:r>
            <a:endParaRPr lang="en-US" sz="3100" dirty="0" smtClean="0">
              <a:latin typeface="Gill Sans"/>
            </a:endParaRPr>
          </a:p>
        </p:txBody>
      </p:sp>
      <p:sp>
        <p:nvSpPr>
          <p:cNvPr id="13319" name="Line 10"/>
          <p:cNvSpPr>
            <a:spLocks noChangeShapeType="1"/>
          </p:cNvSpPr>
          <p:nvPr/>
        </p:nvSpPr>
        <p:spPr bwMode="auto">
          <a:xfrm>
            <a:off x="14401800" y="4191000"/>
            <a:ext cx="76200" cy="2737485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0" name="Line 11"/>
          <p:cNvSpPr>
            <a:spLocks noChangeShapeType="1"/>
          </p:cNvSpPr>
          <p:nvPr/>
        </p:nvSpPr>
        <p:spPr bwMode="auto">
          <a:xfrm>
            <a:off x="28879800" y="4191000"/>
            <a:ext cx="76200" cy="2737485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1" name="Rectangle 13"/>
          <p:cNvSpPr>
            <a:spLocks/>
          </p:cNvSpPr>
          <p:nvPr/>
        </p:nvSpPr>
        <p:spPr bwMode="auto">
          <a:xfrm>
            <a:off x="29565600" y="18059400"/>
            <a:ext cx="11950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cs typeface="Gill Sans"/>
                <a:sym typeface="Times New Roman Bold" panose="02020803070505020304" pitchFamily="18" charset="0"/>
              </a:rPr>
              <a:t>Discussion</a:t>
            </a:r>
          </a:p>
        </p:txBody>
      </p:sp>
      <p:sp>
        <p:nvSpPr>
          <p:cNvPr id="13322" name="Rectangle 14"/>
          <p:cNvSpPr>
            <a:spLocks/>
          </p:cNvSpPr>
          <p:nvPr/>
        </p:nvSpPr>
        <p:spPr bwMode="auto">
          <a:xfrm>
            <a:off x="29184600" y="27355800"/>
            <a:ext cx="13017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800100" indent="-3429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5" name="Rectangle 22"/>
          <p:cNvSpPr>
            <a:spLocks/>
          </p:cNvSpPr>
          <p:nvPr/>
        </p:nvSpPr>
        <p:spPr bwMode="auto">
          <a:xfrm>
            <a:off x="29184600" y="20970876"/>
            <a:ext cx="12877800" cy="722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496888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sym typeface="Times New Roman" panose="02020603050405020304" pitchFamily="18" charset="0"/>
            </a:endParaRPr>
          </a:p>
        </p:txBody>
      </p:sp>
      <p:sp>
        <p:nvSpPr>
          <p:cNvPr id="13328" name="Rectangle 13"/>
          <p:cNvSpPr>
            <a:spLocks/>
          </p:cNvSpPr>
          <p:nvPr/>
        </p:nvSpPr>
        <p:spPr bwMode="auto">
          <a:xfrm>
            <a:off x="29286200" y="30137100"/>
            <a:ext cx="11950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cs typeface="Gill Sans"/>
                <a:sym typeface="Times New Roman Bold" panose="02020803070505020304" pitchFamily="18" charset="0"/>
              </a:rPr>
              <a:t>Contact</a:t>
            </a:r>
          </a:p>
        </p:txBody>
      </p:sp>
      <p:sp>
        <p:nvSpPr>
          <p:cNvPr id="20" name="Rectangle 22"/>
          <p:cNvSpPr>
            <a:spLocks/>
          </p:cNvSpPr>
          <p:nvPr/>
        </p:nvSpPr>
        <p:spPr bwMode="auto">
          <a:xfrm>
            <a:off x="28956000" y="5562600"/>
            <a:ext cx="12877800" cy="967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496888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sym typeface="Times New Roman" panose="02020603050405020304" pitchFamily="18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sym typeface="Times New Roman" panose="02020603050405020304" pitchFamily="18" charset="0"/>
            </a:endParaRPr>
          </a:p>
        </p:txBody>
      </p:sp>
      <p:sp>
        <p:nvSpPr>
          <p:cNvPr id="13323" name="Rectangle 18"/>
          <p:cNvSpPr>
            <a:spLocks/>
          </p:cNvSpPr>
          <p:nvPr/>
        </p:nvSpPr>
        <p:spPr bwMode="auto">
          <a:xfrm>
            <a:off x="29184600" y="4191000"/>
            <a:ext cx="12560300" cy="1143000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8100" tIns="38100" rIns="38100" bIns="38100" anchor="ctr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sym typeface="Times New Roman Bold" panose="02020803070505020304" pitchFamily="18" charset="0"/>
              </a:rPr>
              <a:t>Exam Grades</a:t>
            </a:r>
          </a:p>
        </p:txBody>
      </p:sp>
      <p:sp>
        <p:nvSpPr>
          <p:cNvPr id="39" name="Rectangle 13"/>
          <p:cNvSpPr>
            <a:spLocks/>
          </p:cNvSpPr>
          <p:nvPr/>
        </p:nvSpPr>
        <p:spPr bwMode="auto">
          <a:xfrm>
            <a:off x="2209800" y="18135600"/>
            <a:ext cx="11950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sym typeface="Times New Roman Bold" panose="02020803070505020304" pitchFamily="18" charset="0"/>
              </a:rPr>
              <a:t>Method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Gill Sans"/>
              <a:ea typeface="MS PGothic" panose="020B0600070205080204" pitchFamily="34" charset="-128"/>
              <a:sym typeface="Times New Roman Bold" panose="020208030705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478000" y="17907001"/>
            <a:ext cx="1440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sym typeface="Times New Roman Bold" panose="02020803070505020304" pitchFamily="18" charset="0"/>
              </a:rPr>
              <a:t>Homework Grades</a:t>
            </a:r>
            <a:endParaRPr lang="en-US" sz="3600" b="1" dirty="0">
              <a:latin typeface="Gill San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611600" y="4343400"/>
            <a:ext cx="9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sym typeface="Times New Roman Bold" panose="02020803070505020304" pitchFamily="18" charset="0"/>
              </a:rPr>
              <a:t>Blended Systems</a:t>
            </a:r>
            <a:endParaRPr lang="en-US" sz="3600" b="1" dirty="0">
              <a:latin typeface="Gill San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286200" y="30733424"/>
            <a:ext cx="12547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dirty="0" smtClean="0"/>
              <a:t>Erin M. Buchanan (</a:t>
            </a:r>
            <a:r>
              <a:rPr lang="en-US" sz="3100" dirty="0" err="1" smtClean="0"/>
              <a:t>erinbuchanan@missouristate.edu</a:t>
            </a:r>
            <a:r>
              <a:rPr lang="en-US" sz="3100" dirty="0" smtClean="0"/>
              <a:t>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260800" y="18669000"/>
            <a:ext cx="12547600" cy="1201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 smtClean="0"/>
              <a:t>Pros</a:t>
            </a:r>
          </a:p>
          <a:p>
            <a:pPr marL="457200" indent="-457200">
              <a:buFont typeface="Arial"/>
              <a:buChar char="•"/>
            </a:pPr>
            <a:r>
              <a:rPr lang="en-US" sz="3100" dirty="0" smtClean="0"/>
              <a:t>While homework grades appear roughly equal, blended learning translates to better exam grades for honor students, even with less practice attempts at homework assignments.</a:t>
            </a:r>
          </a:p>
          <a:p>
            <a:pPr marL="457200" indent="-457200">
              <a:buFont typeface="Arial"/>
              <a:buChar char="•"/>
            </a:pPr>
            <a:r>
              <a:rPr lang="en-US" sz="3100" dirty="0"/>
              <a:t>With the blended system, topics can be examined by specific learning objectives to target difficult concepts for future implementations. </a:t>
            </a:r>
            <a:endParaRPr lang="en-US" sz="3100" dirty="0" smtClean="0"/>
          </a:p>
          <a:p>
            <a:pPr marL="457200" indent="-457200">
              <a:buFont typeface="Arial"/>
              <a:buChar char="•"/>
            </a:pPr>
            <a:r>
              <a:rPr lang="en-US" sz="3100" dirty="0" smtClean="0"/>
              <a:t>Somewhat automated grading, instant feedback, ability to generate multiple practice trials for students.</a:t>
            </a:r>
          </a:p>
          <a:p>
            <a:pPr marL="457200" indent="-457200">
              <a:buFont typeface="Arial"/>
              <a:buChar char="•"/>
            </a:pPr>
            <a:r>
              <a:rPr lang="en-US" sz="3100" dirty="0" smtClean="0"/>
              <a:t>Positive student reaction to online components, especially integration with Blackboard. </a:t>
            </a:r>
            <a:endParaRPr lang="en-US" sz="3100" dirty="0"/>
          </a:p>
          <a:p>
            <a:r>
              <a:rPr lang="en-US" sz="3100" b="1" dirty="0" smtClean="0"/>
              <a:t>Cons</a:t>
            </a:r>
          </a:p>
          <a:p>
            <a:pPr marL="457200" indent="-457200">
              <a:buFont typeface="Arial"/>
              <a:buChar char="•"/>
            </a:pPr>
            <a:r>
              <a:rPr lang="en-US" sz="3100" dirty="0" smtClean="0"/>
              <a:t>Systems vary in their user design and interface capabilities.</a:t>
            </a:r>
          </a:p>
          <a:p>
            <a:pPr marL="457200" indent="-457200">
              <a:buFont typeface="Arial"/>
              <a:buChar char="•"/>
            </a:pPr>
            <a:r>
              <a:rPr lang="en-US" sz="3100" dirty="0" smtClean="0"/>
              <a:t>Technology growing pains for students/developers.</a:t>
            </a:r>
          </a:p>
          <a:p>
            <a:pPr marL="457200" indent="-457200">
              <a:buFont typeface="Arial"/>
              <a:buChar char="•"/>
            </a:pPr>
            <a:r>
              <a:rPr lang="en-US" sz="3100" dirty="0" smtClean="0"/>
              <a:t>Large learning curve and design implementation time for the instructor.</a:t>
            </a:r>
          </a:p>
          <a:p>
            <a:pPr marL="457200" indent="-457200">
              <a:buFont typeface="Arial"/>
              <a:buChar char="•"/>
            </a:pPr>
            <a:r>
              <a:rPr lang="en-US" sz="3100" dirty="0" smtClean="0"/>
              <a:t>Statistics is a difficult course to “flip” into a truly blended design.</a:t>
            </a:r>
          </a:p>
          <a:p>
            <a:r>
              <a:rPr lang="en-US" sz="3100" b="1" dirty="0" smtClean="0"/>
              <a:t>Limitations</a:t>
            </a:r>
          </a:p>
          <a:p>
            <a:pPr marL="457200" indent="-457200">
              <a:buFont typeface="Arial"/>
              <a:buChar char="•"/>
            </a:pPr>
            <a:r>
              <a:rPr lang="en-US" sz="3100" dirty="0" smtClean="0"/>
              <a:t>Two different books/systems of blended learning.</a:t>
            </a:r>
          </a:p>
          <a:p>
            <a:pPr marL="457200" indent="-457200">
              <a:buFont typeface="Arial"/>
              <a:buChar char="•"/>
            </a:pPr>
            <a:r>
              <a:rPr lang="en-US" sz="3100" dirty="0" smtClean="0"/>
              <a:t>Instructor experience gained with teaching experience in blended systems.</a:t>
            </a:r>
          </a:p>
          <a:p>
            <a:r>
              <a:rPr lang="en-US" sz="3100" b="1" dirty="0" smtClean="0"/>
              <a:t>Future Directions</a:t>
            </a:r>
          </a:p>
          <a:p>
            <a:pPr marL="457200" indent="-457200">
              <a:buFont typeface="Arial"/>
              <a:buChar char="•"/>
            </a:pPr>
            <a:r>
              <a:rPr lang="en-US" sz="3100" dirty="0" smtClean="0"/>
              <a:t>Examine specific learning outcomes to determine if blending is more effective for technology or theory based components. </a:t>
            </a:r>
            <a:endParaRPr lang="en-US" sz="3100" dirty="0"/>
          </a:p>
          <a:p>
            <a:endParaRPr lang="en-US" sz="3100" dirty="0" smtClean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770404"/>
              </p:ext>
            </p:extLst>
          </p:nvPr>
        </p:nvGraphicFramePr>
        <p:xfrm>
          <a:off x="2209800" y="26974800"/>
          <a:ext cx="1188720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362200"/>
                <a:gridCol w="2971800"/>
                <a:gridCol w="3657600"/>
                <a:gridCol w="2895600"/>
              </a:tblGrid>
              <a:tr h="884613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Gill Sans"/>
                        </a:rPr>
                        <a:t>Semester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Honors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Regular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Course Type 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661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Gill Sans"/>
                        </a:rPr>
                        <a:t>Spring 12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13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10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Traditional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6613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Gill Sans"/>
                        </a:rPr>
                        <a:t>Fall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24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24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Traditional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6613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baseline="0" dirty="0" smtClean="0">
                          <a:latin typeface="Gill Sans"/>
                        </a:rPr>
                        <a:t>Spring 13</a:t>
                      </a:r>
                      <a:endParaRPr lang="en-US" sz="3200" i="0" dirty="0" smtClean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4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16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Blended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6613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dirty="0" smtClean="0">
                          <a:latin typeface="Gill Sans"/>
                        </a:rPr>
                        <a:t>Fall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23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26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Blended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7371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dirty="0" smtClean="0">
                          <a:latin typeface="Gill Sans"/>
                        </a:rPr>
                        <a:t>Spring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Gill Sans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0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Blended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84600" y="5257800"/>
            <a:ext cx="7454900" cy="65278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22697" y="11341100"/>
            <a:ext cx="7505700" cy="6502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0" y="18973800"/>
            <a:ext cx="7454900" cy="6286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82800" y="24917400"/>
            <a:ext cx="7493000" cy="62992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935200" y="5562599"/>
            <a:ext cx="13563600" cy="57807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935200" y="11658600"/>
            <a:ext cx="13563600" cy="579934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14859000" y="18821400"/>
            <a:ext cx="6400800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 smtClean="0"/>
              <a:t>Homework grades </a:t>
            </a:r>
            <a:r>
              <a:rPr lang="en-US" sz="3100" dirty="0" smtClean="0"/>
              <a:t>were roughly equal when blended and traditional classes were compared.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 smtClean="0"/>
              <a:t>Students could </a:t>
            </a:r>
            <a:r>
              <a:rPr lang="en-US" sz="3100" dirty="0" smtClean="0"/>
              <a:t>repeat </a:t>
            </a:r>
            <a:r>
              <a:rPr lang="en-US" sz="3100" dirty="0" smtClean="0"/>
              <a:t>assignments up to three times for credit (with changing questions). Honor students used less attempts in a blended section than their traditional peers.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326600" y="25146000"/>
            <a:ext cx="6400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 smtClean="0"/>
              <a:t>Homework grades were more varied for regular students but slightly higher in the blended section.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 smtClean="0"/>
              <a:t>Regular students used more attempts and took longer to answer those attempts than their peers.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880800" y="5562600"/>
            <a:ext cx="4876800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 smtClean="0"/>
              <a:t>Blended sections showed an improvement in exam grades for honor students.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108400" y="12420601"/>
            <a:ext cx="5486400" cy="2057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 smtClean="0"/>
              <a:t>No differences in exam grades were found for regular students in blended and traditional sections.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- 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B132"/>
      </a:accent1>
      <a:accent2>
        <a:srgbClr val="333399"/>
      </a:accent2>
      <a:accent3>
        <a:srgbClr val="FFFFFF"/>
      </a:accent3>
      <a:accent4>
        <a:srgbClr val="000000"/>
      </a:accent4>
      <a:accent5>
        <a:srgbClr val="B8D5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Blank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B132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B132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Pages>0</Pages>
  <Words>584</Words>
  <Characters>0</Characters>
  <Application>Microsoft Office PowerPoint</Application>
  <PresentationFormat>Custom</PresentationFormat>
  <Lines>0</Lines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MS PGothic</vt:lpstr>
      <vt:lpstr>Arial</vt:lpstr>
      <vt:lpstr>Calibri</vt:lpstr>
      <vt:lpstr>Gill Sans</vt:lpstr>
      <vt:lpstr>Lucida Grande</vt:lpstr>
      <vt:lpstr>Minion Pro</vt:lpstr>
      <vt:lpstr>Times New Roman</vt:lpstr>
      <vt:lpstr>Times New Roman Bold</vt:lpstr>
      <vt:lpstr>ヒラギノ角ゴ ProN W3</vt:lpstr>
      <vt:lpstr>Default - Blank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</dc:creator>
  <cp:lastModifiedBy>Buchanan, Erin M</cp:lastModifiedBy>
  <cp:revision>157</cp:revision>
  <cp:lastPrinted>2013-10-31T19:38:35Z</cp:lastPrinted>
  <dcterms:modified xsi:type="dcterms:W3CDTF">2014-10-22T18:01:29Z</dcterms:modified>
</cp:coreProperties>
</file>