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1pPr>
    <a:lvl2pPr marL="2403546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2pPr>
    <a:lvl3pPr marL="4807092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3pPr>
    <a:lvl4pPr marL="7210638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4pPr>
    <a:lvl5pPr marL="9614184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5pPr>
    <a:lvl6pPr marL="12017731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6pPr>
    <a:lvl7pPr marL="14421277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7pPr>
    <a:lvl8pPr marL="16824823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8pPr>
    <a:lvl9pPr marL="19228369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4750"/>
  </p:normalViewPr>
  <p:slideViewPr>
    <p:cSldViewPr snapToGrid="0" snapToObjects="1" showGuides="1">
      <p:cViewPr>
        <p:scale>
          <a:sx n="26" d="100"/>
          <a:sy n="26" d="100"/>
        </p:scale>
        <p:origin x="720" y="-288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E66B0-910C-854D-9AE8-2B045C0C3FE6}" type="datetimeFigureOut">
              <a:rPr lang="en-US" smtClean="0"/>
              <a:t>11/11/17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FE573-F248-024D-A3E0-85CD6C49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29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3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03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807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210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614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01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42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824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228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7F58-1D67-B347-BBCA-3DE2D70F2EBB}" type="datetimeFigureOut">
              <a:rPr lang="en-US" smtClean="0"/>
              <a:pPr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C6095-5319-7B46-B1F6-9230878D4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7F58-1D67-B347-BBCA-3DE2D70F2EBB}" type="datetimeFigureOut">
              <a:rPr lang="en-US" smtClean="0"/>
              <a:pPr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C6095-5319-7B46-B1F6-9230878D4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559081" y="9845042"/>
            <a:ext cx="35547303" cy="2097176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01947" y="9845042"/>
            <a:ext cx="105925617" cy="2097176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7F58-1D67-B347-BBCA-3DE2D70F2EBB}" type="datetimeFigureOut">
              <a:rPr lang="en-US" smtClean="0"/>
              <a:pPr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C6095-5319-7B46-B1F6-9230878D4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7F58-1D67-B347-BBCA-3DE2D70F2EBB}" type="datetimeFigureOut">
              <a:rPr lang="en-US" smtClean="0"/>
              <a:pPr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C6095-5319-7B46-B1F6-9230878D4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3" y="21153122"/>
            <a:ext cx="37307520" cy="6537960"/>
          </a:xfrm>
        </p:spPr>
        <p:txBody>
          <a:bodyPr anchor="t"/>
          <a:lstStyle>
            <a:lvl1pPr algn="l">
              <a:defRPr sz="21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3" y="13952226"/>
            <a:ext cx="37307520" cy="7200897"/>
          </a:xfrm>
        </p:spPr>
        <p:txBody>
          <a:bodyPr anchor="b"/>
          <a:lstStyle>
            <a:lvl1pPr marL="0" indent="0">
              <a:buNone/>
              <a:defRPr sz="10500">
                <a:solidFill>
                  <a:schemeClr val="tx1">
                    <a:tint val="75000"/>
                  </a:schemeClr>
                </a:solidFill>
              </a:defRPr>
            </a:lvl1pPr>
            <a:lvl2pPr marL="2403546" indent="0">
              <a:buNone/>
              <a:defRPr sz="9500">
                <a:solidFill>
                  <a:schemeClr val="tx1">
                    <a:tint val="75000"/>
                  </a:schemeClr>
                </a:solidFill>
              </a:defRPr>
            </a:lvl2pPr>
            <a:lvl3pPr marL="4807092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3pPr>
            <a:lvl4pPr marL="7210638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4pPr>
            <a:lvl5pPr marL="9614184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5pPr>
            <a:lvl6pPr marL="12017731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6pPr>
            <a:lvl7pPr marL="14421277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7pPr>
            <a:lvl8pPr marL="16824823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8pPr>
            <a:lvl9pPr marL="19228369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7F58-1D67-B347-BBCA-3DE2D70F2EBB}" type="datetimeFigureOut">
              <a:rPr lang="en-US" smtClean="0"/>
              <a:pPr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C6095-5319-7B46-B1F6-9230878D4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01944" y="57348120"/>
            <a:ext cx="70736457" cy="162214560"/>
          </a:xfrm>
        </p:spPr>
        <p:txBody>
          <a:bodyPr/>
          <a:lstStyle>
            <a:lvl1pPr>
              <a:defRPr sz="14700"/>
            </a:lvl1pPr>
            <a:lvl2pPr>
              <a:defRPr sz="12600"/>
            </a:lvl2pPr>
            <a:lvl3pPr>
              <a:defRPr sz="10500"/>
            </a:lvl3pPr>
            <a:lvl4pPr>
              <a:defRPr sz="9500"/>
            </a:lvl4pPr>
            <a:lvl5pPr>
              <a:defRPr sz="9500"/>
            </a:lvl5pPr>
            <a:lvl6pPr>
              <a:defRPr sz="9500"/>
            </a:lvl6pPr>
            <a:lvl7pPr>
              <a:defRPr sz="9500"/>
            </a:lvl7pPr>
            <a:lvl8pPr>
              <a:defRPr sz="9500"/>
            </a:lvl8pPr>
            <a:lvl9pPr>
              <a:defRPr sz="9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69924" y="57348120"/>
            <a:ext cx="70736463" cy="162214560"/>
          </a:xfrm>
        </p:spPr>
        <p:txBody>
          <a:bodyPr/>
          <a:lstStyle>
            <a:lvl1pPr>
              <a:defRPr sz="14700"/>
            </a:lvl1pPr>
            <a:lvl2pPr>
              <a:defRPr sz="12600"/>
            </a:lvl2pPr>
            <a:lvl3pPr>
              <a:defRPr sz="10500"/>
            </a:lvl3pPr>
            <a:lvl4pPr>
              <a:defRPr sz="9500"/>
            </a:lvl4pPr>
            <a:lvl5pPr>
              <a:defRPr sz="9500"/>
            </a:lvl5pPr>
            <a:lvl6pPr>
              <a:defRPr sz="9500"/>
            </a:lvl6pPr>
            <a:lvl7pPr>
              <a:defRPr sz="9500"/>
            </a:lvl7pPr>
            <a:lvl8pPr>
              <a:defRPr sz="9500"/>
            </a:lvl8pPr>
            <a:lvl9pPr>
              <a:defRPr sz="9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7F58-1D67-B347-BBCA-3DE2D70F2EBB}" type="datetimeFigureOut">
              <a:rPr lang="en-US" smtClean="0"/>
              <a:pPr/>
              <a:t>11/11/17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C6095-5319-7B46-B1F6-9230878D4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1" y="7368542"/>
            <a:ext cx="19392903" cy="3070858"/>
          </a:xfrm>
        </p:spPr>
        <p:txBody>
          <a:bodyPr anchor="b"/>
          <a:lstStyle>
            <a:lvl1pPr marL="0" indent="0">
              <a:buNone/>
              <a:defRPr sz="12600" b="1"/>
            </a:lvl1pPr>
            <a:lvl2pPr marL="2403546" indent="0">
              <a:buNone/>
              <a:defRPr sz="10500" b="1"/>
            </a:lvl2pPr>
            <a:lvl3pPr marL="4807092" indent="0">
              <a:buNone/>
              <a:defRPr sz="9500" b="1"/>
            </a:lvl3pPr>
            <a:lvl4pPr marL="7210638" indent="0">
              <a:buNone/>
              <a:defRPr sz="8400" b="1"/>
            </a:lvl4pPr>
            <a:lvl5pPr marL="9614184" indent="0">
              <a:buNone/>
              <a:defRPr sz="8400" b="1"/>
            </a:lvl5pPr>
            <a:lvl6pPr marL="12017731" indent="0">
              <a:buNone/>
              <a:defRPr sz="8400" b="1"/>
            </a:lvl6pPr>
            <a:lvl7pPr marL="14421277" indent="0">
              <a:buNone/>
              <a:defRPr sz="8400" b="1"/>
            </a:lvl7pPr>
            <a:lvl8pPr marL="16824823" indent="0">
              <a:buNone/>
              <a:defRPr sz="8400" b="1"/>
            </a:lvl8pPr>
            <a:lvl9pPr marL="19228369" indent="0">
              <a:buNone/>
              <a:defRPr sz="8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1" y="10439400"/>
            <a:ext cx="19392903" cy="18966182"/>
          </a:xfrm>
        </p:spPr>
        <p:txBody>
          <a:bodyPr/>
          <a:lstStyle>
            <a:lvl1pPr>
              <a:defRPr sz="12600"/>
            </a:lvl1pPr>
            <a:lvl2pPr>
              <a:defRPr sz="10500"/>
            </a:lvl2pPr>
            <a:lvl3pPr>
              <a:defRPr sz="95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3" y="7368542"/>
            <a:ext cx="19400520" cy="3070858"/>
          </a:xfrm>
        </p:spPr>
        <p:txBody>
          <a:bodyPr anchor="b"/>
          <a:lstStyle>
            <a:lvl1pPr marL="0" indent="0">
              <a:buNone/>
              <a:defRPr sz="12600" b="1"/>
            </a:lvl1pPr>
            <a:lvl2pPr marL="2403546" indent="0">
              <a:buNone/>
              <a:defRPr sz="10500" b="1"/>
            </a:lvl2pPr>
            <a:lvl3pPr marL="4807092" indent="0">
              <a:buNone/>
              <a:defRPr sz="9500" b="1"/>
            </a:lvl3pPr>
            <a:lvl4pPr marL="7210638" indent="0">
              <a:buNone/>
              <a:defRPr sz="8400" b="1"/>
            </a:lvl4pPr>
            <a:lvl5pPr marL="9614184" indent="0">
              <a:buNone/>
              <a:defRPr sz="8400" b="1"/>
            </a:lvl5pPr>
            <a:lvl6pPr marL="12017731" indent="0">
              <a:buNone/>
              <a:defRPr sz="8400" b="1"/>
            </a:lvl6pPr>
            <a:lvl7pPr marL="14421277" indent="0">
              <a:buNone/>
              <a:defRPr sz="8400" b="1"/>
            </a:lvl7pPr>
            <a:lvl8pPr marL="16824823" indent="0">
              <a:buNone/>
              <a:defRPr sz="8400" b="1"/>
            </a:lvl8pPr>
            <a:lvl9pPr marL="19228369" indent="0">
              <a:buNone/>
              <a:defRPr sz="8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3" y="10439400"/>
            <a:ext cx="19400520" cy="18966182"/>
          </a:xfrm>
        </p:spPr>
        <p:txBody>
          <a:bodyPr/>
          <a:lstStyle>
            <a:lvl1pPr>
              <a:defRPr sz="12600"/>
            </a:lvl1pPr>
            <a:lvl2pPr>
              <a:defRPr sz="10500"/>
            </a:lvl2pPr>
            <a:lvl3pPr>
              <a:defRPr sz="95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7F58-1D67-B347-BBCA-3DE2D70F2EBB}" type="datetimeFigureOut">
              <a:rPr lang="en-US" smtClean="0"/>
              <a:pPr/>
              <a:t>11/11/17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C6095-5319-7B46-B1F6-9230878D4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7F58-1D67-B347-BBCA-3DE2D70F2EBB}" type="datetimeFigureOut">
              <a:rPr lang="en-US" smtClean="0"/>
              <a:pPr/>
              <a:t>11/11/17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C6095-5319-7B46-B1F6-9230878D4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7F58-1D67-B347-BBCA-3DE2D70F2EBB}" type="datetimeFigureOut">
              <a:rPr lang="en-US" smtClean="0"/>
              <a:pPr/>
              <a:t>11/11/17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C6095-5319-7B46-B1F6-9230878D4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4" y="1310640"/>
            <a:ext cx="14439903" cy="5577840"/>
          </a:xfrm>
        </p:spPr>
        <p:txBody>
          <a:bodyPr anchor="b"/>
          <a:lstStyle>
            <a:lvl1pPr algn="l">
              <a:defRPr sz="10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3"/>
          </a:xfrm>
        </p:spPr>
        <p:txBody>
          <a:bodyPr/>
          <a:lstStyle>
            <a:lvl1pPr>
              <a:defRPr sz="16800"/>
            </a:lvl1pPr>
            <a:lvl2pPr>
              <a:defRPr sz="14700"/>
            </a:lvl2pPr>
            <a:lvl3pPr>
              <a:defRPr sz="12600"/>
            </a:lvl3pPr>
            <a:lvl4pPr>
              <a:defRPr sz="10500"/>
            </a:lvl4pPr>
            <a:lvl5pPr>
              <a:defRPr sz="10500"/>
            </a:lvl5pPr>
            <a:lvl6pPr>
              <a:defRPr sz="10500"/>
            </a:lvl6pPr>
            <a:lvl7pPr>
              <a:defRPr sz="10500"/>
            </a:lvl7pPr>
            <a:lvl8pPr>
              <a:defRPr sz="10500"/>
            </a:lvl8pPr>
            <a:lvl9pPr>
              <a:defRPr sz="10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4" y="6888483"/>
            <a:ext cx="14439903" cy="22517103"/>
          </a:xfrm>
        </p:spPr>
        <p:txBody>
          <a:bodyPr/>
          <a:lstStyle>
            <a:lvl1pPr marL="0" indent="0">
              <a:buNone/>
              <a:defRPr sz="7400"/>
            </a:lvl1pPr>
            <a:lvl2pPr marL="2403546" indent="0">
              <a:buNone/>
              <a:defRPr sz="6300"/>
            </a:lvl2pPr>
            <a:lvl3pPr marL="4807092" indent="0">
              <a:buNone/>
              <a:defRPr sz="5300"/>
            </a:lvl3pPr>
            <a:lvl4pPr marL="7210638" indent="0">
              <a:buNone/>
              <a:defRPr sz="4700"/>
            </a:lvl4pPr>
            <a:lvl5pPr marL="9614184" indent="0">
              <a:buNone/>
              <a:defRPr sz="4700"/>
            </a:lvl5pPr>
            <a:lvl6pPr marL="12017731" indent="0">
              <a:buNone/>
              <a:defRPr sz="4700"/>
            </a:lvl6pPr>
            <a:lvl7pPr marL="14421277" indent="0">
              <a:buNone/>
              <a:defRPr sz="4700"/>
            </a:lvl7pPr>
            <a:lvl8pPr marL="16824823" indent="0">
              <a:buNone/>
              <a:defRPr sz="4700"/>
            </a:lvl8pPr>
            <a:lvl9pPr marL="19228369" indent="0">
              <a:buNone/>
              <a:defRPr sz="4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7F58-1D67-B347-BBCA-3DE2D70F2EBB}" type="datetimeFigureOut">
              <a:rPr lang="en-US" smtClean="0"/>
              <a:pPr/>
              <a:t>11/11/17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C6095-5319-7B46-B1F6-9230878D4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3" y="23042881"/>
            <a:ext cx="26334720" cy="2720343"/>
          </a:xfrm>
        </p:spPr>
        <p:txBody>
          <a:bodyPr anchor="b"/>
          <a:lstStyle>
            <a:lvl1pPr algn="l">
              <a:defRPr sz="10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3" y="2941320"/>
            <a:ext cx="26334720" cy="19751040"/>
          </a:xfrm>
        </p:spPr>
        <p:txBody>
          <a:bodyPr/>
          <a:lstStyle>
            <a:lvl1pPr marL="0" indent="0">
              <a:buNone/>
              <a:defRPr sz="16800"/>
            </a:lvl1pPr>
            <a:lvl2pPr marL="2403546" indent="0">
              <a:buNone/>
              <a:defRPr sz="14700"/>
            </a:lvl2pPr>
            <a:lvl3pPr marL="4807092" indent="0">
              <a:buNone/>
              <a:defRPr sz="12600"/>
            </a:lvl3pPr>
            <a:lvl4pPr marL="7210638" indent="0">
              <a:buNone/>
              <a:defRPr sz="10500"/>
            </a:lvl4pPr>
            <a:lvl5pPr marL="9614184" indent="0">
              <a:buNone/>
              <a:defRPr sz="10500"/>
            </a:lvl5pPr>
            <a:lvl6pPr marL="12017731" indent="0">
              <a:buNone/>
              <a:defRPr sz="10500"/>
            </a:lvl6pPr>
            <a:lvl7pPr marL="14421277" indent="0">
              <a:buNone/>
              <a:defRPr sz="10500"/>
            </a:lvl7pPr>
            <a:lvl8pPr marL="16824823" indent="0">
              <a:buNone/>
              <a:defRPr sz="10500"/>
            </a:lvl8pPr>
            <a:lvl9pPr marL="19228369" indent="0">
              <a:buNone/>
              <a:defRPr sz="10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3" y="25763224"/>
            <a:ext cx="26334720" cy="3863337"/>
          </a:xfrm>
        </p:spPr>
        <p:txBody>
          <a:bodyPr/>
          <a:lstStyle>
            <a:lvl1pPr marL="0" indent="0">
              <a:buNone/>
              <a:defRPr sz="7400"/>
            </a:lvl1pPr>
            <a:lvl2pPr marL="2403546" indent="0">
              <a:buNone/>
              <a:defRPr sz="6300"/>
            </a:lvl2pPr>
            <a:lvl3pPr marL="4807092" indent="0">
              <a:buNone/>
              <a:defRPr sz="5300"/>
            </a:lvl3pPr>
            <a:lvl4pPr marL="7210638" indent="0">
              <a:buNone/>
              <a:defRPr sz="4700"/>
            </a:lvl4pPr>
            <a:lvl5pPr marL="9614184" indent="0">
              <a:buNone/>
              <a:defRPr sz="4700"/>
            </a:lvl5pPr>
            <a:lvl6pPr marL="12017731" indent="0">
              <a:buNone/>
              <a:defRPr sz="4700"/>
            </a:lvl6pPr>
            <a:lvl7pPr marL="14421277" indent="0">
              <a:buNone/>
              <a:defRPr sz="4700"/>
            </a:lvl7pPr>
            <a:lvl8pPr marL="16824823" indent="0">
              <a:buNone/>
              <a:defRPr sz="4700"/>
            </a:lvl8pPr>
            <a:lvl9pPr marL="19228369" indent="0">
              <a:buNone/>
              <a:defRPr sz="4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7F58-1D67-B347-BBCA-3DE2D70F2EBB}" type="datetimeFigureOut">
              <a:rPr lang="en-US" smtClean="0"/>
              <a:pPr/>
              <a:t>11/11/17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C6095-5319-7B46-B1F6-9230878D4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80709" tIns="240355" rIns="480709" bIns="24035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80709" tIns="240355" rIns="480709" bIns="24035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3"/>
            <a:ext cx="10241280" cy="1752600"/>
          </a:xfrm>
          <a:prstGeom prst="rect">
            <a:avLst/>
          </a:prstGeom>
        </p:spPr>
        <p:txBody>
          <a:bodyPr vert="horz" lIns="480709" tIns="240355" rIns="480709" bIns="240355" rtlCol="0" anchor="ctr"/>
          <a:lstStyle>
            <a:lvl1pPr algn="l">
              <a:defRPr sz="6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47F58-1D67-B347-BBCA-3DE2D70F2EBB}" type="datetimeFigureOut">
              <a:rPr lang="en-US" smtClean="0"/>
              <a:pPr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3"/>
            <a:ext cx="13898880" cy="1752600"/>
          </a:xfrm>
          <a:prstGeom prst="rect">
            <a:avLst/>
          </a:prstGeom>
        </p:spPr>
        <p:txBody>
          <a:bodyPr vert="horz" lIns="480709" tIns="240355" rIns="480709" bIns="240355" rtlCol="0" anchor="ctr"/>
          <a:lstStyle>
            <a:lvl1pPr algn="ctr">
              <a:defRPr sz="6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3"/>
            <a:ext cx="10241280" cy="1752600"/>
          </a:xfrm>
          <a:prstGeom prst="rect">
            <a:avLst/>
          </a:prstGeom>
        </p:spPr>
        <p:txBody>
          <a:bodyPr vert="horz" lIns="480709" tIns="240355" rIns="480709" bIns="240355" rtlCol="0" anchor="ctr"/>
          <a:lstStyle>
            <a:lvl1pPr algn="r">
              <a:defRPr sz="6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C6095-5319-7B46-B1F6-9230878D4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403546" rtl="0" eaLnBrk="1" latinLnBrk="0" hangingPunct="1">
        <a:spcBef>
          <a:spcPct val="0"/>
        </a:spcBef>
        <a:buNone/>
        <a:defRPr sz="2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2660" indent="-1802660" algn="l" defTabSz="2403546" rtl="0" eaLnBrk="1" latinLnBrk="0" hangingPunct="1">
        <a:spcBef>
          <a:spcPct val="20000"/>
        </a:spcBef>
        <a:buFont typeface="Arial"/>
        <a:buChar char="•"/>
        <a:defRPr sz="16800" kern="1200">
          <a:solidFill>
            <a:schemeClr val="tx1"/>
          </a:solidFill>
          <a:latin typeface="+mn-lt"/>
          <a:ea typeface="+mn-ea"/>
          <a:cs typeface="+mn-cs"/>
        </a:defRPr>
      </a:lvl1pPr>
      <a:lvl2pPr marL="3905762" indent="-1502216" algn="l" defTabSz="2403546" rtl="0" eaLnBrk="1" latinLnBrk="0" hangingPunct="1">
        <a:spcBef>
          <a:spcPct val="20000"/>
        </a:spcBef>
        <a:buFont typeface="Arial"/>
        <a:buChar char="–"/>
        <a:defRPr sz="14700" kern="1200">
          <a:solidFill>
            <a:schemeClr val="tx1"/>
          </a:solidFill>
          <a:latin typeface="+mn-lt"/>
          <a:ea typeface="+mn-ea"/>
          <a:cs typeface="+mn-cs"/>
        </a:defRPr>
      </a:lvl2pPr>
      <a:lvl3pPr marL="6008865" indent="-1201773" algn="l" defTabSz="2403546" rtl="0" eaLnBrk="1" latinLnBrk="0" hangingPunct="1">
        <a:spcBef>
          <a:spcPct val="20000"/>
        </a:spcBef>
        <a:buFont typeface="Arial"/>
        <a:buChar char="•"/>
        <a:defRPr sz="12600" kern="1200">
          <a:solidFill>
            <a:schemeClr val="tx1"/>
          </a:solidFill>
          <a:latin typeface="+mn-lt"/>
          <a:ea typeface="+mn-ea"/>
          <a:cs typeface="+mn-cs"/>
        </a:defRPr>
      </a:lvl3pPr>
      <a:lvl4pPr marL="8412411" indent="-1201773" algn="l" defTabSz="2403546" rtl="0" eaLnBrk="1" latinLnBrk="0" hangingPunct="1">
        <a:spcBef>
          <a:spcPct val="20000"/>
        </a:spcBef>
        <a:buFont typeface="Arial"/>
        <a:buChar char="–"/>
        <a:defRPr sz="10500" kern="1200">
          <a:solidFill>
            <a:schemeClr val="tx1"/>
          </a:solidFill>
          <a:latin typeface="+mn-lt"/>
          <a:ea typeface="+mn-ea"/>
          <a:cs typeface="+mn-cs"/>
        </a:defRPr>
      </a:lvl4pPr>
      <a:lvl5pPr marL="10815958" indent="-1201773" algn="l" defTabSz="2403546" rtl="0" eaLnBrk="1" latinLnBrk="0" hangingPunct="1">
        <a:spcBef>
          <a:spcPct val="20000"/>
        </a:spcBef>
        <a:buFont typeface="Arial"/>
        <a:buChar char="»"/>
        <a:defRPr sz="10500" kern="1200">
          <a:solidFill>
            <a:schemeClr val="tx1"/>
          </a:solidFill>
          <a:latin typeface="+mn-lt"/>
          <a:ea typeface="+mn-ea"/>
          <a:cs typeface="+mn-cs"/>
        </a:defRPr>
      </a:lvl5pPr>
      <a:lvl6pPr marL="13219504" indent="-1201773" algn="l" defTabSz="2403546" rtl="0" eaLnBrk="1" latinLnBrk="0" hangingPunct="1">
        <a:spcBef>
          <a:spcPct val="20000"/>
        </a:spcBef>
        <a:buFont typeface="Arial"/>
        <a:buChar char="•"/>
        <a:defRPr sz="10500" kern="1200">
          <a:solidFill>
            <a:schemeClr val="tx1"/>
          </a:solidFill>
          <a:latin typeface="+mn-lt"/>
          <a:ea typeface="+mn-ea"/>
          <a:cs typeface="+mn-cs"/>
        </a:defRPr>
      </a:lvl6pPr>
      <a:lvl7pPr marL="15623050" indent="-1201773" algn="l" defTabSz="2403546" rtl="0" eaLnBrk="1" latinLnBrk="0" hangingPunct="1">
        <a:spcBef>
          <a:spcPct val="20000"/>
        </a:spcBef>
        <a:buFont typeface="Arial"/>
        <a:buChar char="•"/>
        <a:defRPr sz="10500" kern="1200">
          <a:solidFill>
            <a:schemeClr val="tx1"/>
          </a:solidFill>
          <a:latin typeface="+mn-lt"/>
          <a:ea typeface="+mn-ea"/>
          <a:cs typeface="+mn-cs"/>
        </a:defRPr>
      </a:lvl7pPr>
      <a:lvl8pPr marL="18026596" indent="-1201773" algn="l" defTabSz="2403546" rtl="0" eaLnBrk="1" latinLnBrk="0" hangingPunct="1">
        <a:spcBef>
          <a:spcPct val="20000"/>
        </a:spcBef>
        <a:buFont typeface="Arial"/>
        <a:buChar char="•"/>
        <a:defRPr sz="10500" kern="1200">
          <a:solidFill>
            <a:schemeClr val="tx1"/>
          </a:solidFill>
          <a:latin typeface="+mn-lt"/>
          <a:ea typeface="+mn-ea"/>
          <a:cs typeface="+mn-cs"/>
        </a:defRPr>
      </a:lvl8pPr>
      <a:lvl9pPr marL="20430142" indent="-1201773" algn="l" defTabSz="2403546" rtl="0" eaLnBrk="1" latinLnBrk="0" hangingPunct="1">
        <a:spcBef>
          <a:spcPct val="20000"/>
        </a:spcBef>
        <a:buFont typeface="Arial"/>
        <a:buChar char="•"/>
        <a:defRPr sz="10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1pPr>
      <a:lvl2pPr marL="2403546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2pPr>
      <a:lvl3pPr marL="4807092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3pPr>
      <a:lvl4pPr marL="7210638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4pPr>
      <a:lvl5pPr marL="9614184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5pPr>
      <a:lvl6pPr marL="12017731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6pPr>
      <a:lvl7pPr marL="14421277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7pPr>
      <a:lvl8pPr marL="16824823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8pPr>
      <a:lvl9pPr marL="19228369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678886" y="493132"/>
            <a:ext cx="26903033" cy="550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12135" tIns="106068" rIns="212135" bIns="10606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0" dirty="0"/>
              <a:t>A Novel Dissemination Effort for Prolonged Exposure: Practice &amp; </a:t>
            </a:r>
            <a:r>
              <a:rPr lang="en-US" sz="10000"/>
              <a:t>Dissemination </a:t>
            </a:r>
            <a:r>
              <a:rPr lang="en-US" sz="10000" smtClean="0"/>
              <a:t>Curriculum</a:t>
            </a:r>
            <a:endParaRPr lang="en-US" sz="4300" dirty="0" smtClean="0"/>
          </a:p>
          <a:p>
            <a:pPr algn="ctr">
              <a:lnSpc>
                <a:spcPct val="100000"/>
              </a:lnSpc>
            </a:pPr>
            <a:r>
              <a:rPr lang="en-US" sz="4300" dirty="0" smtClean="0">
                <a:ea typeface="Times New Roman" charset="0"/>
                <a:cs typeface="Times New Roman" charset="0"/>
              </a:rPr>
              <a:t>Eu Gene Chin</a:t>
            </a:r>
            <a:r>
              <a:rPr lang="en-US" sz="4300" b="0" baseline="30000" dirty="0" smtClean="0">
                <a:ea typeface="Times New Roman" charset="0"/>
                <a:cs typeface="Times New Roman" charset="0"/>
              </a:rPr>
              <a:t>1</a:t>
            </a:r>
            <a:r>
              <a:rPr lang="en-US" sz="4300" b="0" dirty="0" smtClean="0">
                <a:ea typeface="Times New Roman" charset="0"/>
                <a:cs typeface="Times New Roman" charset="0"/>
              </a:rPr>
              <a:t>, </a:t>
            </a:r>
            <a:r>
              <a:rPr lang="en-US" sz="4300" dirty="0" smtClean="0">
                <a:ea typeface="Times New Roman" charset="0"/>
                <a:cs typeface="Times New Roman" charset="0"/>
              </a:rPr>
              <a:t>Samantha Bernecker</a:t>
            </a:r>
            <a:r>
              <a:rPr lang="en-US" sz="4300" b="0" baseline="30000" dirty="0" smtClean="0">
                <a:ea typeface="Times New Roman" charset="0"/>
                <a:cs typeface="Times New Roman" charset="0"/>
              </a:rPr>
              <a:t>2,3</a:t>
            </a:r>
            <a:r>
              <a:rPr lang="en-US" sz="4300" b="0" dirty="0" smtClean="0">
                <a:ea typeface="Times New Roman" charset="0"/>
                <a:cs typeface="Times New Roman" charset="0"/>
              </a:rPr>
              <a:t>, Erin M. Buchanan</a:t>
            </a:r>
            <a:r>
              <a:rPr lang="en-US" sz="4300" baseline="30000" dirty="0">
                <a:ea typeface="Times New Roman" charset="0"/>
                <a:cs typeface="Times New Roman" charset="0"/>
              </a:rPr>
              <a:t>4</a:t>
            </a:r>
            <a:r>
              <a:rPr lang="en-US" sz="4300" b="0" dirty="0" smtClean="0">
                <a:ea typeface="Times New Roman" charset="0"/>
                <a:cs typeface="Times New Roman" charset="0"/>
              </a:rPr>
              <a:t>, Sarah Cunningham</a:t>
            </a:r>
            <a:r>
              <a:rPr lang="en-US" sz="4300" baseline="30000" dirty="0" smtClean="0">
                <a:ea typeface="Times New Roman" charset="0"/>
                <a:cs typeface="Times New Roman" charset="0"/>
              </a:rPr>
              <a:t>2</a:t>
            </a:r>
            <a:r>
              <a:rPr lang="en-US" sz="4300" b="0" dirty="0" smtClean="0">
                <a:ea typeface="Times New Roman" charset="0"/>
                <a:cs typeface="Times New Roman" charset="0"/>
              </a:rPr>
              <a:t>, Julie A. Schumacher</a:t>
            </a:r>
            <a:r>
              <a:rPr lang="en-US" sz="4300" baseline="30000" dirty="0">
                <a:ea typeface="Times New Roman" charset="0"/>
                <a:cs typeface="Times New Roman" charset="0"/>
              </a:rPr>
              <a:t>2</a:t>
            </a:r>
            <a:r>
              <a:rPr lang="en-US" sz="4300" b="0" dirty="0" smtClean="0">
                <a:ea typeface="Times New Roman" charset="0"/>
                <a:cs typeface="Times New Roman" charset="0"/>
              </a:rPr>
              <a:t>, &amp; </a:t>
            </a:r>
            <a:r>
              <a:rPr lang="en-US" sz="4300" dirty="0" smtClean="0">
                <a:ea typeface="Times New Roman" charset="0"/>
                <a:cs typeface="Times New Roman" charset="0"/>
              </a:rPr>
              <a:t>Scott F. Coffey</a:t>
            </a:r>
            <a:r>
              <a:rPr lang="en-US" sz="4300" baseline="30000" dirty="0" smtClean="0">
                <a:ea typeface="Times New Roman" charset="0"/>
                <a:cs typeface="Times New Roman" charset="0"/>
              </a:rPr>
              <a:t>2</a:t>
            </a:r>
          </a:p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lang="en-US" sz="4300" dirty="0" smtClean="0">
                <a:ea typeface="Times New Roman" charset="0"/>
                <a:cs typeface="Times New Roman" charset="0"/>
              </a:rPr>
              <a:t>Southeast Missouri State University</a:t>
            </a:r>
            <a:r>
              <a:rPr lang="en-US" sz="4300" b="0" baseline="30000" dirty="0" smtClean="0">
                <a:ea typeface="Times New Roman" charset="0"/>
                <a:cs typeface="Times New Roman" charset="0"/>
              </a:rPr>
              <a:t>1</a:t>
            </a:r>
            <a:r>
              <a:rPr lang="en-US" sz="4300" dirty="0" smtClean="0">
                <a:ea typeface="Times New Roman" charset="0"/>
                <a:cs typeface="Times New Roman" charset="0"/>
              </a:rPr>
              <a:t>, The University of Mississippi Medical Center</a:t>
            </a:r>
            <a:r>
              <a:rPr lang="en-US" sz="4300" b="0" baseline="30000" dirty="0" smtClean="0">
                <a:ea typeface="Times New Roman" charset="0"/>
                <a:cs typeface="Times New Roman" charset="0"/>
              </a:rPr>
              <a:t>2</a:t>
            </a:r>
            <a:r>
              <a:rPr lang="en-US" sz="4300" b="0" dirty="0" smtClean="0">
                <a:ea typeface="Times New Roman" charset="0"/>
                <a:cs typeface="Times New Roman" charset="0"/>
              </a:rPr>
              <a:t>, </a:t>
            </a:r>
            <a:r>
              <a:rPr lang="en-US" sz="4300" dirty="0" smtClean="0">
                <a:ea typeface="Times New Roman" charset="0"/>
                <a:cs typeface="Times New Roman" charset="0"/>
              </a:rPr>
              <a:t>University of Massachusetts Amherst</a:t>
            </a:r>
            <a:r>
              <a:rPr lang="en-US" sz="4300" b="0" baseline="30000" dirty="0" smtClean="0">
                <a:ea typeface="Times New Roman" charset="0"/>
                <a:cs typeface="Times New Roman" charset="0"/>
              </a:rPr>
              <a:t>3</a:t>
            </a:r>
            <a:r>
              <a:rPr lang="en-US" sz="4300" b="0" dirty="0" smtClean="0">
                <a:ea typeface="Times New Roman" charset="0"/>
                <a:cs typeface="Times New Roman" charset="0"/>
              </a:rPr>
              <a:t>, Missouri State University</a:t>
            </a:r>
            <a:r>
              <a:rPr lang="en-US" sz="4300" b="0" baseline="30000" dirty="0" smtClean="0">
                <a:ea typeface="Times New Roman" charset="0"/>
                <a:cs typeface="Times New Roman" charset="0"/>
              </a:rPr>
              <a:t>4</a:t>
            </a:r>
            <a:endParaRPr lang="en-US" sz="4300" b="0" baseline="30000" dirty="0">
              <a:ea typeface="Times New Roman" charset="0"/>
              <a:cs typeface="Times New Roman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48158" y="6230225"/>
            <a:ext cx="8899698" cy="175309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 lIns="212135" tIns="106068" rIns="212135" bIns="106068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7" name="Rectangle 52"/>
          <p:cNvSpPr>
            <a:spLocks noChangeArrowheads="1"/>
          </p:cNvSpPr>
          <p:nvPr/>
        </p:nvSpPr>
        <p:spPr bwMode="auto">
          <a:xfrm>
            <a:off x="21703393" y="7443942"/>
            <a:ext cx="428413" cy="79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12135" tIns="106068" rIns="212135" bIns="106068">
            <a:prstTxWarp prst="textNoShape">
              <a:avLst/>
            </a:prstTxWarp>
            <a:spAutoFit/>
          </a:bodyPr>
          <a:lstStyle/>
          <a:p>
            <a:endParaRPr lang="en-US" sz="3800" b="0">
              <a:ea typeface="Times New Roman" charset="0"/>
              <a:cs typeface="Times New Roman" charset="0"/>
            </a:endParaRPr>
          </a:p>
        </p:txBody>
      </p:sp>
      <p:sp>
        <p:nvSpPr>
          <p:cNvPr id="8" name="Freeform 150"/>
          <p:cNvSpPr>
            <a:spLocks/>
          </p:cNvSpPr>
          <p:nvPr/>
        </p:nvSpPr>
        <p:spPr bwMode="auto">
          <a:xfrm>
            <a:off x="23914555" y="9736292"/>
            <a:ext cx="2721" cy="7294563"/>
          </a:xfrm>
          <a:custGeom>
            <a:avLst/>
            <a:gdLst>
              <a:gd name="T0" fmla="*/ 0 w 1587"/>
              <a:gd name="T1" fmla="*/ 2147483647 h 1532"/>
              <a:gd name="T2" fmla="*/ 0 w 1587"/>
              <a:gd name="T3" fmla="*/ 0 h 1532"/>
              <a:gd name="T4" fmla="*/ 0 w 1587"/>
              <a:gd name="T5" fmla="*/ 2147483647 h 1532"/>
              <a:gd name="T6" fmla="*/ 0 60000 65536"/>
              <a:gd name="T7" fmla="*/ 0 60000 65536"/>
              <a:gd name="T8" fmla="*/ 0 60000 65536"/>
              <a:gd name="T9" fmla="*/ 0 w 1587"/>
              <a:gd name="T10" fmla="*/ 0 h 1532"/>
              <a:gd name="T11" fmla="*/ 1587 w 1587"/>
              <a:gd name="T12" fmla="*/ 1532 h 15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532">
                <a:moveTo>
                  <a:pt x="0" y="1532"/>
                </a:moveTo>
                <a:lnTo>
                  <a:pt x="0" y="0"/>
                </a:lnTo>
                <a:lnTo>
                  <a:pt x="0" y="1532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lIns="212135" tIns="106068" rIns="212135" bIns="10606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58"/>
          <p:cNvSpPr>
            <a:spLocks/>
          </p:cNvSpPr>
          <p:nvPr/>
        </p:nvSpPr>
        <p:spPr bwMode="auto">
          <a:xfrm>
            <a:off x="22930757" y="12244542"/>
            <a:ext cx="4083" cy="4786313"/>
          </a:xfrm>
          <a:custGeom>
            <a:avLst/>
            <a:gdLst>
              <a:gd name="T0" fmla="*/ 0 w 1588"/>
              <a:gd name="T1" fmla="*/ 2147483647 h 1006"/>
              <a:gd name="T2" fmla="*/ 0 w 1588"/>
              <a:gd name="T3" fmla="*/ 0 h 1006"/>
              <a:gd name="T4" fmla="*/ 0 w 1588"/>
              <a:gd name="T5" fmla="*/ 2147483647 h 1006"/>
              <a:gd name="T6" fmla="*/ 0 60000 65536"/>
              <a:gd name="T7" fmla="*/ 0 60000 65536"/>
              <a:gd name="T8" fmla="*/ 0 60000 65536"/>
              <a:gd name="T9" fmla="*/ 0 w 1588"/>
              <a:gd name="T10" fmla="*/ 0 h 1006"/>
              <a:gd name="T11" fmla="*/ 1588 w 1588"/>
              <a:gd name="T12" fmla="*/ 1006 h 10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006">
                <a:moveTo>
                  <a:pt x="0" y="1006"/>
                </a:moveTo>
                <a:lnTo>
                  <a:pt x="0" y="0"/>
                </a:lnTo>
                <a:lnTo>
                  <a:pt x="0" y="1006"/>
                </a:lnTo>
                <a:close/>
              </a:path>
            </a:pathLst>
          </a:custGeom>
          <a:solidFill>
            <a:srgbClr val="000080"/>
          </a:solidFill>
          <a:ln w="9525">
            <a:noFill/>
            <a:round/>
            <a:headEnd/>
            <a:tailEnd/>
          </a:ln>
        </p:spPr>
        <p:txBody>
          <a:bodyPr lIns="212135" tIns="106068" rIns="212135" bIns="10606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62"/>
          <p:cNvSpPr>
            <a:spLocks/>
          </p:cNvSpPr>
          <p:nvPr/>
        </p:nvSpPr>
        <p:spPr bwMode="auto">
          <a:xfrm>
            <a:off x="20437929" y="13101792"/>
            <a:ext cx="1361" cy="3929063"/>
          </a:xfrm>
          <a:custGeom>
            <a:avLst/>
            <a:gdLst>
              <a:gd name="T0" fmla="*/ 0 w 1588"/>
              <a:gd name="T1" fmla="*/ 2147483647 h 826"/>
              <a:gd name="T2" fmla="*/ 0 w 1588"/>
              <a:gd name="T3" fmla="*/ 0 h 826"/>
              <a:gd name="T4" fmla="*/ 0 w 1588"/>
              <a:gd name="T5" fmla="*/ 2147483647 h 826"/>
              <a:gd name="T6" fmla="*/ 0 60000 65536"/>
              <a:gd name="T7" fmla="*/ 0 60000 65536"/>
              <a:gd name="T8" fmla="*/ 0 60000 65536"/>
              <a:gd name="T9" fmla="*/ 0 w 1588"/>
              <a:gd name="T10" fmla="*/ 0 h 826"/>
              <a:gd name="T11" fmla="*/ 1588 w 1588"/>
              <a:gd name="T12" fmla="*/ 826 h 8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826">
                <a:moveTo>
                  <a:pt x="0" y="826"/>
                </a:moveTo>
                <a:lnTo>
                  <a:pt x="0" y="0"/>
                </a:lnTo>
                <a:lnTo>
                  <a:pt x="0" y="826"/>
                </a:lnTo>
                <a:close/>
              </a:path>
            </a:pathLst>
          </a:custGeom>
          <a:solidFill>
            <a:srgbClr val="000080"/>
          </a:solidFill>
          <a:ln w="9525">
            <a:noFill/>
            <a:round/>
            <a:headEnd/>
            <a:tailEnd/>
          </a:ln>
        </p:spPr>
        <p:txBody>
          <a:bodyPr lIns="212135" tIns="106068" rIns="212135" bIns="10606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70"/>
          <p:cNvSpPr>
            <a:spLocks noChangeArrowheads="1"/>
          </p:cNvSpPr>
          <p:nvPr/>
        </p:nvSpPr>
        <p:spPr bwMode="auto">
          <a:xfrm>
            <a:off x="18875829" y="17337242"/>
            <a:ext cx="10118271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2135" tIns="106068" rIns="212135" bIns="106068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3200" b="0">
                <a:solidFill>
                  <a:srgbClr val="000000"/>
                </a:solidFill>
                <a:ea typeface="Times New Roman" charset="0"/>
                <a:cs typeface="Times New Roman" charset="0"/>
              </a:rPr>
              <a:t>	</a:t>
            </a:r>
            <a:endParaRPr lang="en-US" sz="3800" b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Text Box 177"/>
          <p:cNvSpPr txBox="1">
            <a:spLocks noChangeArrowheads="1"/>
          </p:cNvSpPr>
          <p:nvPr/>
        </p:nvSpPr>
        <p:spPr bwMode="auto">
          <a:xfrm>
            <a:off x="15914914" y="6053292"/>
            <a:ext cx="5558518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2135" tIns="106068" rIns="212135" bIns="106068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3200"/>
              <a:t>	</a:t>
            </a:r>
            <a:endParaRPr lang="en-US" sz="2800" b="0"/>
          </a:p>
        </p:txBody>
      </p:sp>
      <p:sp>
        <p:nvSpPr>
          <p:cNvPr id="13" name="Text Box 179"/>
          <p:cNvSpPr txBox="1">
            <a:spLocks noChangeArrowheads="1"/>
          </p:cNvSpPr>
          <p:nvPr/>
        </p:nvSpPr>
        <p:spPr bwMode="auto">
          <a:xfrm>
            <a:off x="20730483" y="8421842"/>
            <a:ext cx="1737632" cy="167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2135" tIns="106068" rIns="212135" bIns="106068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 Box 181"/>
          <p:cNvSpPr txBox="1">
            <a:spLocks noChangeArrowheads="1"/>
          </p:cNvSpPr>
          <p:nvPr/>
        </p:nvSpPr>
        <p:spPr bwMode="auto">
          <a:xfrm>
            <a:off x="25702533" y="7964642"/>
            <a:ext cx="428413" cy="167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12135" tIns="106068" rIns="212135" bIns="106068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83"/>
          <p:cNvSpPr>
            <a:spLocks noChangeArrowheads="1"/>
          </p:cNvSpPr>
          <p:nvPr/>
        </p:nvSpPr>
        <p:spPr bwMode="auto">
          <a:xfrm>
            <a:off x="674915" y="15778317"/>
            <a:ext cx="11146971" cy="153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2135" tIns="106068" rIns="212135" bIns="106068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</a:pPr>
            <a:endParaRPr lang="en-US" sz="3100" b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algn="l">
              <a:lnSpc>
                <a:spcPct val="90000"/>
              </a:lnSpc>
            </a:pPr>
            <a:endParaRPr lang="en-US" sz="3200">
              <a:ea typeface="Times New Roman" charset="0"/>
              <a:cs typeface="Times New Roman" charset="0"/>
            </a:endParaRPr>
          </a:p>
          <a:p>
            <a:pPr algn="l">
              <a:lnSpc>
                <a:spcPct val="90000"/>
              </a:lnSpc>
            </a:pPr>
            <a:endParaRPr lang="en-US" sz="3200">
              <a:ea typeface="Times New Roman" charset="0"/>
              <a:cs typeface="Times New Roman" charset="0"/>
            </a:endParaRPr>
          </a:p>
        </p:txBody>
      </p: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18026743" y="7769380"/>
            <a:ext cx="428413" cy="167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12135" tIns="106068" rIns="212135" bIns="106068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982896" y="8242925"/>
            <a:ext cx="8899699" cy="2309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4300" dirty="0" smtClean="0"/>
              <a:t>This study </a:t>
            </a:r>
            <a:r>
              <a:rPr lang="en-US" sz="4400" dirty="0" smtClean="0"/>
              <a:t>examines </a:t>
            </a:r>
            <a:r>
              <a:rPr lang="en-US" sz="4400" dirty="0"/>
              <a:t>the effectiveness of a novel dissemination and implementation curriculum for prolonged exposure (PE). </a:t>
            </a:r>
            <a:endParaRPr lang="en-US" sz="4400" dirty="0" smtClean="0"/>
          </a:p>
          <a:p>
            <a:pPr>
              <a:buFont typeface="Wingdings" charset="2"/>
              <a:buChar char="Ø"/>
            </a:pPr>
            <a:r>
              <a:rPr lang="en-US" sz="4400" dirty="0"/>
              <a:t>Pre-doctoral clinical psychology interns </a:t>
            </a:r>
            <a:r>
              <a:rPr lang="en-US" sz="4400" dirty="0" smtClean="0"/>
              <a:t>completed a sequential four-part curriculum: </a:t>
            </a:r>
          </a:p>
          <a:p>
            <a:pPr marL="1463675" lvl="1" indent="-857250">
              <a:buFont typeface="+mj-lt"/>
              <a:buAutoNum type="romanUcPeriod"/>
            </a:pPr>
            <a:r>
              <a:rPr lang="en-US" sz="4400" dirty="0" smtClean="0"/>
              <a:t>Classroom </a:t>
            </a:r>
            <a:r>
              <a:rPr lang="en-US" sz="4400" dirty="0"/>
              <a:t>instruction on </a:t>
            </a:r>
            <a:r>
              <a:rPr lang="en-US" sz="4400" dirty="0" smtClean="0"/>
              <a:t>PE</a:t>
            </a:r>
            <a:endParaRPr lang="en-US" sz="4400" dirty="0"/>
          </a:p>
          <a:p>
            <a:pPr marL="1463675" lvl="1" indent="-857250">
              <a:buFont typeface="+mj-lt"/>
              <a:buAutoNum type="romanUcPeriod"/>
            </a:pPr>
            <a:r>
              <a:rPr lang="en-US" sz="4400" dirty="0"/>
              <a:t>C</a:t>
            </a:r>
            <a:r>
              <a:rPr lang="en-US" sz="4400" dirty="0" smtClean="0"/>
              <a:t>ompetency-based </a:t>
            </a:r>
            <a:r>
              <a:rPr lang="en-US" sz="4400" dirty="0"/>
              <a:t>practicum in PE that continued until a predefined standard of expertise was </a:t>
            </a:r>
            <a:r>
              <a:rPr lang="en-US" sz="4400" dirty="0" smtClean="0"/>
              <a:t>achieved</a:t>
            </a:r>
            <a:endParaRPr lang="en-US" sz="4400" dirty="0"/>
          </a:p>
          <a:p>
            <a:pPr marL="1463675" lvl="1" indent="-857250">
              <a:buFont typeface="+mj-lt"/>
              <a:buAutoNum type="romanUcPeriod"/>
            </a:pPr>
            <a:r>
              <a:rPr lang="en-US" sz="4400" dirty="0"/>
              <a:t>C</a:t>
            </a:r>
            <a:r>
              <a:rPr lang="en-US" sz="4400" dirty="0" smtClean="0"/>
              <a:t>lassroom </a:t>
            </a:r>
            <a:r>
              <a:rPr lang="en-US" sz="4400" dirty="0"/>
              <a:t>training in the dissemination of evidence-based </a:t>
            </a:r>
            <a:r>
              <a:rPr lang="en-US" sz="4400" dirty="0" smtClean="0"/>
              <a:t>treatments</a:t>
            </a:r>
          </a:p>
          <a:p>
            <a:pPr marL="1463675" lvl="1" indent="-857250">
              <a:buFont typeface="+mj-lt"/>
              <a:buAutoNum type="romanUcPeriod"/>
            </a:pPr>
            <a:r>
              <a:rPr lang="en-US" sz="4400" dirty="0" smtClean="0"/>
              <a:t>Community </a:t>
            </a:r>
            <a:r>
              <a:rPr lang="en-US" sz="4400" dirty="0"/>
              <a:t>practicum during which teams of interns provided a workshop and </a:t>
            </a:r>
            <a:r>
              <a:rPr lang="en-US" sz="4400" dirty="0" smtClean="0"/>
              <a:t>consultation </a:t>
            </a:r>
            <a:r>
              <a:rPr lang="en-US" sz="4400" dirty="0"/>
              <a:t>at local agencies and facilities under the supervision of faculty members. </a:t>
            </a:r>
            <a:endParaRPr lang="en-US" sz="4400" dirty="0" smtClean="0"/>
          </a:p>
          <a:p>
            <a:pPr>
              <a:buFont typeface="Wingdings" charset="2"/>
              <a:buChar char="Ø"/>
            </a:pPr>
            <a:r>
              <a:rPr lang="en-US" sz="4400" dirty="0" smtClean="0"/>
              <a:t>The </a:t>
            </a:r>
            <a:r>
              <a:rPr lang="en-US" sz="4400" dirty="0"/>
              <a:t>workshop consisted of eight hours of training and was presented over 1 to 2 days, depending on the availability of participants at local agencies and facilities</a:t>
            </a:r>
            <a:r>
              <a:rPr lang="en-US" sz="4400" dirty="0" smtClean="0"/>
              <a:t>.</a:t>
            </a:r>
          </a:p>
          <a:p>
            <a:pPr>
              <a:buFont typeface="Wingdings" charset="2"/>
              <a:buChar char="Ø"/>
            </a:pPr>
            <a:r>
              <a:rPr lang="en-US" sz="4400" dirty="0" smtClean="0"/>
              <a:t>We </a:t>
            </a:r>
            <a:r>
              <a:rPr lang="en-US" sz="4400" dirty="0"/>
              <a:t>hypothesized that workshop participants would report more favorable attitudes regarding PE after completing the intern-led workshop than endorsed at the outset of the workshop.</a:t>
            </a:r>
          </a:p>
          <a:p>
            <a:pPr>
              <a:buFont typeface="Wingdings" charset="2"/>
              <a:buChar char="Ø"/>
            </a:pPr>
            <a:endParaRPr lang="en-US" sz="4300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31642088" y="16869583"/>
            <a:ext cx="126913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endParaRPr lang="en-US" sz="4000" dirty="0" smtClean="0"/>
          </a:p>
          <a:p>
            <a:endParaRPr lang="en-US" sz="4000" dirty="0" smtClean="0"/>
          </a:p>
        </p:txBody>
      </p:sp>
      <p:sp>
        <p:nvSpPr>
          <p:cNvPr id="67" name="TextBox 66"/>
          <p:cNvSpPr txBox="1"/>
          <p:nvPr/>
        </p:nvSpPr>
        <p:spPr>
          <a:xfrm>
            <a:off x="10357969" y="8231062"/>
            <a:ext cx="233743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 smtClean="0"/>
              <a:t>Table 1</a:t>
            </a:r>
          </a:p>
          <a:p>
            <a:r>
              <a:rPr lang="en-US" sz="3900" i="1" smtClean="0"/>
              <a:t>Change </a:t>
            </a:r>
            <a:r>
              <a:rPr lang="en-US" sz="3900" i="1" dirty="0" smtClean="0"/>
              <a:t>in Attitudes toward Prolonged Exposure (PE)</a:t>
            </a:r>
            <a:endParaRPr lang="en-US" sz="3900" i="1" dirty="0"/>
          </a:p>
        </p:txBody>
      </p:sp>
      <p:sp>
        <p:nvSpPr>
          <p:cNvPr id="68" name="Text Box 6"/>
          <p:cNvSpPr txBox="1">
            <a:spLocks noChangeArrowheads="1"/>
          </p:cNvSpPr>
          <p:nvPr/>
        </p:nvSpPr>
        <p:spPr bwMode="auto">
          <a:xfrm>
            <a:off x="10357969" y="6218406"/>
            <a:ext cx="23374350" cy="1776729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 lIns="212135" tIns="106068" rIns="212135" bIns="106068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0" dirty="0" smtClean="0">
                <a:solidFill>
                  <a:schemeClr val="bg1"/>
                </a:solidFill>
              </a:rPr>
              <a:t>RESULTS</a:t>
            </a:r>
            <a:endParaRPr lang="en-US" sz="10000" dirty="0">
              <a:solidFill>
                <a:schemeClr val="bg1"/>
              </a:solidFill>
            </a:endParaRPr>
          </a:p>
        </p:txBody>
      </p: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34242432" y="6211552"/>
            <a:ext cx="8861627" cy="175309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 lIns="212135" tIns="106068" rIns="212135" bIns="106068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0" dirty="0" smtClean="0">
                <a:solidFill>
                  <a:schemeClr val="bg1"/>
                </a:solidFill>
              </a:rPr>
              <a:t>METHODS</a:t>
            </a:r>
            <a:endParaRPr lang="en-US" sz="1000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55" y="1084492"/>
            <a:ext cx="7008043" cy="27560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987" y="4031269"/>
            <a:ext cx="7013011" cy="17532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7216" y="3356695"/>
            <a:ext cx="6655826" cy="23770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3063" y="1314700"/>
            <a:ext cx="6764131" cy="1902853"/>
          </a:xfrm>
          <a:prstGeom prst="rect">
            <a:avLst/>
          </a:prstGeom>
        </p:spPr>
      </p:pic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667257"/>
              </p:ext>
            </p:extLst>
          </p:nvPr>
        </p:nvGraphicFramePr>
        <p:xfrm>
          <a:off x="10372453" y="9601355"/>
          <a:ext cx="23345201" cy="14859000"/>
        </p:xfrm>
        <a:graphic>
          <a:graphicData uri="http://schemas.openxmlformats.org/drawingml/2006/table">
            <a:tbl>
              <a:tblPr firstRow="1" firstCol="1" bandRow="1"/>
              <a:tblGrid>
                <a:gridCol w="9585616"/>
                <a:gridCol w="2148500"/>
                <a:gridCol w="271777"/>
                <a:gridCol w="1487423"/>
                <a:gridCol w="2148500"/>
                <a:gridCol w="271777"/>
                <a:gridCol w="1487423"/>
                <a:gridCol w="5944185"/>
              </a:tblGrid>
              <a:tr h="5258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Post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606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Item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Pre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True/Don’t know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False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Significance </a:t>
                      </a:r>
                      <a:r>
                        <a:rPr lang="en-US" sz="3900" dirty="0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Test</a:t>
                      </a:r>
                      <a:endParaRPr lang="en-US" sz="39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1229">
                <a:tc rowSpan="2">
                  <a:txBody>
                    <a:bodyPr/>
                    <a:lstStyle/>
                    <a:p>
                      <a:pPr marL="466725" marR="0" lvl="0" indent="-442913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/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PE is rigid and does not allow for adjusting to individual client needs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True/Don’t know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</a:t>
                      </a:r>
                      <a:endParaRPr lang="en-US" sz="39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  <a:sym typeface="Symbol" charset="2"/>
                        </a:rPr>
                        <a:t></a:t>
                      </a:r>
                      <a:r>
                        <a:rPr lang="en-US" sz="3900" baseline="300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(1) = 7.00, </a:t>
                      </a:r>
                      <a:r>
                        <a:rPr lang="en-US" sz="3900" i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= .016, </a:t>
                      </a:r>
                      <a:endParaRPr lang="en-US" sz="3900" dirty="0" smtClean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i="1" dirty="0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V</a:t>
                      </a:r>
                      <a:r>
                        <a:rPr lang="en-US" sz="3900" dirty="0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= 0.42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False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1229">
                <a:tc rowSpan="2">
                  <a:txBody>
                    <a:bodyPr/>
                    <a:lstStyle/>
                    <a:p>
                      <a:pPr marL="466725" marR="0" lvl="0" indent="-466725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2"/>
                        <a:tabLst/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PE is not enough to address trauma symptoms for complex clients often seen in routine clinical practice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True/Don’t know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  <a:sym typeface="Symbol" charset="2"/>
                        </a:rPr>
                        <a:t></a:t>
                      </a:r>
                      <a:r>
                        <a:rPr lang="en-US" sz="3900" baseline="300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(1) = 13.24, </a:t>
                      </a:r>
                      <a:r>
                        <a:rPr lang="en-US" sz="3900" i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&lt; .001, </a:t>
                      </a:r>
                      <a:endParaRPr lang="en-US" sz="3900" dirty="0" smtClean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i="1" dirty="0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V</a:t>
                      </a:r>
                      <a:r>
                        <a:rPr lang="en-US" sz="3900" dirty="0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= 0.58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06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False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1229">
                <a:tc rowSpan="2">
                  <a:txBody>
                    <a:bodyPr/>
                    <a:lstStyle/>
                    <a:p>
                      <a:pPr marL="466725" marR="0" lvl="0" indent="-466725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3"/>
                        <a:tabLst/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Evidence regarding PE efficacy does not generalize to the "real world"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True/Don’t know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  <a:sym typeface="Symbol" charset="2"/>
                        </a:rPr>
                        <a:t></a:t>
                      </a:r>
                      <a:r>
                        <a:rPr lang="en-US" sz="3900" baseline="300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(1) = 13.00, </a:t>
                      </a:r>
                      <a:r>
                        <a:rPr lang="en-US" sz="3900" i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&lt; .001, </a:t>
                      </a:r>
                      <a:endParaRPr lang="en-US" sz="3900" dirty="0" smtClean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i="1" dirty="0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V</a:t>
                      </a:r>
                      <a:r>
                        <a:rPr lang="en-US" sz="3900" dirty="0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= 0.57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False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1229">
                <a:tc rowSpan="2">
                  <a:txBody>
                    <a:bodyPr/>
                    <a:lstStyle/>
                    <a:p>
                      <a:pPr marL="466725" marR="0" lvl="0" indent="-466725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4"/>
                        <a:tabLst/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PE frequently leads to symptom worsening and high dropout rates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True/Don’t know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  <a:sym typeface="Symbol" charset="2"/>
                        </a:rPr>
                        <a:t></a:t>
                      </a:r>
                      <a:r>
                        <a:rPr lang="en-US" sz="3900" baseline="300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(1) = 18.00, </a:t>
                      </a:r>
                      <a:r>
                        <a:rPr lang="en-US" sz="3900" i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&lt; .001, </a:t>
                      </a:r>
                      <a:endParaRPr lang="en-US" sz="3900" dirty="0" smtClean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i="1" dirty="0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V</a:t>
                      </a:r>
                      <a:r>
                        <a:rPr lang="en-US" sz="3900" dirty="0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= 0.67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False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1229">
                <a:tc rowSpan="2">
                  <a:txBody>
                    <a:bodyPr/>
                    <a:lstStyle/>
                    <a:p>
                      <a:pPr marL="466725" marR="0" lvl="0" indent="-466725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5"/>
                        <a:tabLst/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PE addresses symptoms, but does not enable a therapist to build a therapeutic </a:t>
                      </a:r>
                      <a:r>
                        <a:rPr lang="en-US" sz="3900" dirty="0" err="1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alliance</a:t>
                      </a:r>
                      <a:r>
                        <a:rPr lang="en-US" sz="3900" baseline="30000" dirty="0" err="1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</a:t>
                      </a:r>
                      <a:endParaRPr lang="en-US" sz="39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True/Don’t know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  <a:sym typeface="Symbol" charset="2"/>
                        </a:rPr>
                        <a:t></a:t>
                      </a:r>
                      <a:r>
                        <a:rPr lang="en-US" sz="3900" baseline="300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(1) = 1.80, </a:t>
                      </a:r>
                      <a:r>
                        <a:rPr lang="en-US" sz="3900" i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 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= .375</a:t>
                      </a:r>
                      <a:r>
                        <a:rPr lang="en-US" sz="3900" dirty="0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,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900" i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V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= 0.29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False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06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Pre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Post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606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Item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i="1" dirty="0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n</a:t>
                      </a:r>
                      <a:endParaRPr lang="en-US" sz="39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M</a:t>
                      </a:r>
                      <a:r>
                        <a:rPr lang="en-US" sz="39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(</a:t>
                      </a:r>
                      <a:r>
                        <a:rPr lang="en-US" sz="39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SD</a:t>
                      </a:r>
                      <a:r>
                        <a:rPr lang="en-US" sz="39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lang="en-US" sz="390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i="1" dirty="0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n</a:t>
                      </a:r>
                      <a:endParaRPr lang="en-US" sz="39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M</a:t>
                      </a:r>
                      <a:r>
                        <a:rPr lang="en-US" sz="39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(</a:t>
                      </a:r>
                      <a:r>
                        <a:rPr lang="en-US" sz="39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SD</a:t>
                      </a:r>
                      <a:r>
                        <a:rPr lang="en-US" sz="39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lang="en-US" sz="390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Significance </a:t>
                      </a:r>
                      <a:r>
                        <a:rPr lang="en-US" sz="3900" dirty="0" err="1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Test</a:t>
                      </a:r>
                      <a:r>
                        <a:rPr lang="en-US" sz="3900" baseline="30000" dirty="0" err="1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b</a:t>
                      </a:r>
                      <a:endParaRPr lang="en-US" sz="3900" baseline="300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1229">
                <a:tc>
                  <a:txBody>
                    <a:bodyPr/>
                    <a:lstStyle/>
                    <a:p>
                      <a:pPr marL="466725" marR="0" lvl="0" indent="-466725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6"/>
                        <a:tabLst/>
                      </a:pP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It is important for me to use exposure therapy with patients/clients I treat for PTSD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7.4 (1.8)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8.4 (1.8)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i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(134) = -2.40,</a:t>
                      </a:r>
                      <a:r>
                        <a:rPr lang="en-US" sz="3900" i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p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= .018, </a:t>
                      </a:r>
                      <a:endParaRPr lang="en-US" sz="3900" dirty="0" smtClean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i="1" dirty="0" err="1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d</a:t>
                      </a:r>
                      <a:r>
                        <a:rPr lang="en-US" sz="3900" i="1" baseline="-25000" dirty="0" err="1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av</a:t>
                      </a:r>
                      <a:r>
                        <a:rPr lang="en-US" sz="3900" i="1" dirty="0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= 0.46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1229">
                <a:tc>
                  <a:txBody>
                    <a:bodyPr/>
                    <a:lstStyle/>
                    <a:p>
                      <a:pPr marL="466725" marR="0" lvl="0" indent="-466725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7"/>
                        <a:tabLst/>
                      </a:pPr>
                      <a:r>
                        <a:rPr lang="en-US" sz="39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I am confident that I can use exposure therapy with patients/clients I treat for PTSD</a:t>
                      </a:r>
                      <a:endParaRPr lang="en-US" sz="39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5.8 (2.6)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7.9 (1.8)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i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(938) = -5.65,</a:t>
                      </a:r>
                      <a:r>
                        <a:rPr lang="en-US" sz="3900" i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p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&lt; .001, </a:t>
                      </a:r>
                      <a:endParaRPr lang="en-US" sz="3900" dirty="0" smtClean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i="1" dirty="0" err="1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d</a:t>
                      </a:r>
                      <a:r>
                        <a:rPr lang="en-US" sz="3900" i="1" baseline="-25000" dirty="0" err="1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av</a:t>
                      </a:r>
                      <a:r>
                        <a:rPr lang="en-US" sz="3900" i="1" dirty="0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= 0.99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1229">
                <a:tc>
                  <a:txBody>
                    <a:bodyPr/>
                    <a:lstStyle/>
                    <a:p>
                      <a:pPr marL="466725" marR="0" lvl="0" indent="-466725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8"/>
                        <a:tabLst/>
                      </a:pPr>
                      <a:r>
                        <a:rPr lang="en-US" sz="39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I am committed to using exposure therapy with patients/clients I treat for PTSD</a:t>
                      </a:r>
                      <a:endParaRPr lang="en-US" sz="3900" dirty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6.5 (2.3)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8.2 (1.9)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i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(863) = -4.65,</a:t>
                      </a:r>
                      <a:r>
                        <a:rPr lang="en-US" sz="3900" i="1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p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&lt; .001, </a:t>
                      </a:r>
                      <a:endParaRPr lang="en-US" sz="3900" dirty="0" smtClean="0"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i="1" dirty="0" err="1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d</a:t>
                      </a:r>
                      <a:r>
                        <a:rPr lang="en-US" sz="3900" i="1" baseline="-25000" dirty="0" err="1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av</a:t>
                      </a:r>
                      <a:r>
                        <a:rPr lang="en-US" sz="3900" i="1" dirty="0" smtClean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900" dirty="0"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= 0.80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0" name="Rectangle 39"/>
          <p:cNvSpPr/>
          <p:nvPr/>
        </p:nvSpPr>
        <p:spPr>
          <a:xfrm>
            <a:off x="10357789" y="24673862"/>
            <a:ext cx="2335986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00" i="1" dirty="0">
                <a:latin typeface="Calibri" charset="0"/>
                <a:ea typeface="Calibri" charset="0"/>
                <a:cs typeface="Calibri" charset="0"/>
              </a:rPr>
              <a:t>Note.</a:t>
            </a:r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 For categorical variables, numbers in each cell </a:t>
            </a:r>
            <a:r>
              <a:rPr lang="en-US" sz="3900" dirty="0" smtClean="0">
                <a:latin typeface="Calibri" charset="0"/>
                <a:ea typeface="Calibri" charset="0"/>
                <a:cs typeface="Calibri" charset="0"/>
              </a:rPr>
              <a:t>represent individual changes in </a:t>
            </a:r>
            <a:r>
              <a:rPr lang="en-US" sz="3900" smtClean="0">
                <a:latin typeface="Calibri" charset="0"/>
                <a:ea typeface="Calibri" charset="0"/>
                <a:cs typeface="Calibri" charset="0"/>
              </a:rPr>
              <a:t>attitudes </a:t>
            </a:r>
            <a:r>
              <a:rPr lang="en-US" sz="3900" smtClean="0">
                <a:latin typeface="Calibri" charset="0"/>
                <a:ea typeface="Calibri" charset="0"/>
                <a:cs typeface="Calibri" charset="0"/>
              </a:rPr>
              <a:t>from </a:t>
            </a:r>
            <a:r>
              <a:rPr lang="en-US" sz="3900" dirty="0" smtClean="0">
                <a:latin typeface="Calibri" charset="0"/>
                <a:ea typeface="Calibri" charset="0"/>
                <a:cs typeface="Calibri" charset="0"/>
              </a:rPr>
              <a:t>those who provided responses </a:t>
            </a:r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for pre- and post-training time points (i.e., missing data were excluded). For continuous variables, </a:t>
            </a:r>
            <a:r>
              <a:rPr lang="en-US" sz="3900" i="1" dirty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 represents the number of individuals who provided data at each time point.</a:t>
            </a:r>
          </a:p>
          <a:p>
            <a:r>
              <a:rPr lang="en-US" sz="3900" baseline="30000" dirty="0" err="1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3900" dirty="0" err="1" smtClean="0">
                <a:latin typeface="Calibri" charset="0"/>
                <a:ea typeface="Calibri" charset="0"/>
                <a:cs typeface="Calibri" charset="0"/>
              </a:rPr>
              <a:t>This</a:t>
            </a:r>
            <a:r>
              <a:rPr lang="en-US" sz="39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item was asked for both cohorts of workshop participants at the pre-training time points but only asked for one of the cohorts at the post-training time point.</a:t>
            </a:r>
          </a:p>
          <a:p>
            <a:r>
              <a:rPr lang="en-US" sz="3900" baseline="30000" dirty="0" err="1"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en-US" sz="3900" dirty="0" err="1" smtClean="0"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en-US" sz="39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continuous items six through eight, missing data were multiply imputed before conducting </a:t>
            </a:r>
            <a:r>
              <a:rPr lang="en-US" sz="3900" dirty="0" smtClean="0">
                <a:latin typeface="Calibri" charset="0"/>
                <a:ea typeface="Calibri" charset="0"/>
                <a:cs typeface="Calibri" charset="0"/>
              </a:rPr>
              <a:t>significance </a:t>
            </a:r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tests.</a:t>
            </a:r>
            <a:endParaRPr lang="en-US" sz="3900" dirty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4" name="TextBox 24"/>
          <p:cNvSpPr txBox="1">
            <a:spLocks noChangeArrowheads="1"/>
          </p:cNvSpPr>
          <p:nvPr/>
        </p:nvSpPr>
        <p:spPr bwMode="auto">
          <a:xfrm>
            <a:off x="34169440" y="21410821"/>
            <a:ext cx="8899699" cy="957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4400" dirty="0" smtClean="0"/>
              <a:t>Results suggest that this curriculum was able to produce similar training outcomes as established PE training programs (</a:t>
            </a:r>
            <a:r>
              <a:rPr lang="en-US" sz="4400" dirty="0" err="1" smtClean="0"/>
              <a:t>Ruzek</a:t>
            </a:r>
            <a:r>
              <a:rPr lang="en-US" sz="4400" dirty="0" smtClean="0"/>
              <a:t> et al., 2014; </a:t>
            </a:r>
            <a:r>
              <a:rPr lang="en-US" sz="4400" dirty="0" err="1" smtClean="0"/>
              <a:t>Ruzek</a:t>
            </a:r>
            <a:r>
              <a:rPr lang="en-US" sz="4400" dirty="0" smtClean="0"/>
              <a:t> et al., 2016) even though our workshop duration was shorter, facilitators were less experienced, and workshop participants were from more varied educational backgrounds.</a:t>
            </a:r>
          </a:p>
          <a:p>
            <a:pPr>
              <a:buFont typeface="Wingdings" charset="2"/>
              <a:buChar char="Ø"/>
            </a:pPr>
            <a:r>
              <a:rPr lang="en-US" sz="4400" dirty="0"/>
              <a:t>If future studies are able to replicate these results, such a curriculum may serve as a viable model for the dissemination and implementation of PE.</a:t>
            </a:r>
            <a:endParaRPr lang="en-US" sz="4300" dirty="0" smtClean="0"/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34207512" y="19320502"/>
            <a:ext cx="8861627" cy="175309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 lIns="212135" tIns="106068" rIns="212135" bIns="106068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0" smtClean="0">
                <a:solidFill>
                  <a:schemeClr val="bg1"/>
                </a:solidFill>
              </a:rPr>
              <a:t>CONCLUSIONS</a:t>
            </a:r>
            <a:endParaRPr lang="en-US" sz="10000" dirty="0">
              <a:solidFill>
                <a:schemeClr val="bg1"/>
              </a:solidFill>
            </a:endParaRPr>
          </a:p>
        </p:txBody>
      </p:sp>
      <p:sp>
        <p:nvSpPr>
          <p:cNvPr id="58" name="TextBox 24"/>
          <p:cNvSpPr txBox="1">
            <a:spLocks noChangeArrowheads="1"/>
          </p:cNvSpPr>
          <p:nvPr/>
        </p:nvSpPr>
        <p:spPr bwMode="auto">
          <a:xfrm>
            <a:off x="34223395" y="8242925"/>
            <a:ext cx="8899699" cy="1092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4400" dirty="0"/>
              <a:t>A total of 53 workshop participants attended and completed </a:t>
            </a:r>
            <a:r>
              <a:rPr lang="en-US" sz="4400" dirty="0" smtClean="0"/>
              <a:t>questionnaires.</a:t>
            </a:r>
          </a:p>
          <a:p>
            <a:pPr>
              <a:buFont typeface="Wingdings" charset="2"/>
              <a:buChar char="Ø"/>
            </a:pPr>
            <a:r>
              <a:rPr lang="en-US" sz="4400" dirty="0"/>
              <a:t>The majority of workshop participants had a Masters-level degree or Educational Specialist (</a:t>
            </a:r>
            <a:r>
              <a:rPr lang="en-US" sz="4400" dirty="0" err="1"/>
              <a:t>Ed.S</a:t>
            </a:r>
            <a:r>
              <a:rPr lang="en-US" sz="4400" dirty="0"/>
              <a:t>.) degree (</a:t>
            </a:r>
            <a:r>
              <a:rPr lang="en-US" sz="4400" i="1" dirty="0"/>
              <a:t>n</a:t>
            </a:r>
            <a:r>
              <a:rPr lang="en-US" sz="4400" dirty="0"/>
              <a:t> = 28; 57.1%) and were currently a counselor or psychosocial rehabilitation worker (</a:t>
            </a:r>
            <a:r>
              <a:rPr lang="en-US" sz="4400" i="1" dirty="0"/>
              <a:t>n</a:t>
            </a:r>
            <a:r>
              <a:rPr lang="en-US" sz="4400" dirty="0"/>
              <a:t> = 21; 42.9</a:t>
            </a:r>
            <a:r>
              <a:rPr lang="en-US" sz="4400" dirty="0" smtClean="0"/>
              <a:t>%).</a:t>
            </a:r>
          </a:p>
          <a:p>
            <a:pPr>
              <a:buFont typeface="Wingdings" charset="2"/>
              <a:buChar char="Ø"/>
            </a:pPr>
            <a:r>
              <a:rPr lang="en-US" sz="4400" dirty="0"/>
              <a:t>We examined changes between pre- and post-training time points for five self-report items related to negative attitudes towards PE and three self-report items related to intent to use PE.</a:t>
            </a:r>
            <a:endParaRPr lang="en-US" sz="43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775</Words>
  <Application>Microsoft Macintosh PowerPoint</Application>
  <PresentationFormat>Custom</PresentationFormat>
  <Paragraphs>113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Calibri</vt:lpstr>
      <vt:lpstr>Symbol</vt:lpstr>
      <vt:lpstr>Times New Roman</vt:lpstr>
      <vt:lpstr>Wingdings</vt:lpstr>
      <vt:lpstr>Arial</vt:lpstr>
      <vt:lpstr>Office Theme</vt:lpstr>
      <vt:lpstr>PowerPoint Presentation</vt:lpstr>
    </vt:vector>
  </TitlesOfParts>
  <Company>password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Eu Gene Chin</dc:creator>
  <cp:lastModifiedBy>Microsoft Office User</cp:lastModifiedBy>
  <cp:revision>49</cp:revision>
  <dcterms:created xsi:type="dcterms:W3CDTF">2013-11-18T17:00:41Z</dcterms:created>
  <dcterms:modified xsi:type="dcterms:W3CDTF">2017-11-11T12:36:49Z</dcterms:modified>
</cp:coreProperties>
</file>