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DD9A4-0656-2E42-97AB-C6DF6280E195}" v="63" dt="2023-06-12T23:10:18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20"/>
    <p:restoredTop sz="96018"/>
  </p:normalViewPr>
  <p:slideViewPr>
    <p:cSldViewPr snapToGrid="0">
      <p:cViewPr varScale="1">
        <p:scale>
          <a:sx n="84" d="100"/>
          <a:sy n="84" d="100"/>
        </p:scale>
        <p:origin x="184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AD42E-94E7-46E6-86DE-7F65B7A3ADF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40215C-3F86-48FB-B338-18B82E868951}">
      <dgm:prSet/>
      <dgm:spPr/>
      <dgm:t>
        <a:bodyPr/>
        <a:lstStyle/>
        <a:p>
          <a:r>
            <a:rPr lang="en-US"/>
            <a:t>What do you think ChatGPT suggested were ways that “girls” could use ChatGPT?</a:t>
          </a:r>
        </a:p>
      </dgm:t>
    </dgm:pt>
    <dgm:pt modelId="{2F15A59D-1470-409E-97C9-3F5694A0792D}" type="parTrans" cxnId="{75B6510C-45F3-4C96-B286-421A283A63A6}">
      <dgm:prSet/>
      <dgm:spPr/>
      <dgm:t>
        <a:bodyPr/>
        <a:lstStyle/>
        <a:p>
          <a:endParaRPr lang="en-US"/>
        </a:p>
      </dgm:t>
    </dgm:pt>
    <dgm:pt modelId="{766EC3C8-8E6A-4B51-A32E-93EC52466E04}" type="sibTrans" cxnId="{75B6510C-45F3-4C96-B286-421A283A63A6}">
      <dgm:prSet/>
      <dgm:spPr/>
      <dgm:t>
        <a:bodyPr/>
        <a:lstStyle/>
        <a:p>
          <a:endParaRPr lang="en-US"/>
        </a:p>
      </dgm:t>
    </dgm:pt>
    <dgm:pt modelId="{0941ABAF-4822-42D6-99AB-9ECB67578671}">
      <dgm:prSet/>
      <dgm:spPr/>
      <dgm:t>
        <a:bodyPr/>
        <a:lstStyle/>
        <a:p>
          <a:r>
            <a:rPr lang="en-US"/>
            <a:t>What about “boys”? </a:t>
          </a:r>
        </a:p>
      </dgm:t>
    </dgm:pt>
    <dgm:pt modelId="{46F142D9-83FE-4362-8A15-B40526C94A14}" type="parTrans" cxnId="{18CBDEE6-7CDE-475B-BF53-B2D6CD7733A4}">
      <dgm:prSet/>
      <dgm:spPr/>
      <dgm:t>
        <a:bodyPr/>
        <a:lstStyle/>
        <a:p>
          <a:endParaRPr lang="en-US"/>
        </a:p>
      </dgm:t>
    </dgm:pt>
    <dgm:pt modelId="{DCF49BE2-1F07-4F45-98BD-003243FE8FAA}" type="sibTrans" cxnId="{18CBDEE6-7CDE-475B-BF53-B2D6CD7733A4}">
      <dgm:prSet/>
      <dgm:spPr/>
      <dgm:t>
        <a:bodyPr/>
        <a:lstStyle/>
        <a:p>
          <a:endParaRPr lang="en-US"/>
        </a:p>
      </dgm:t>
    </dgm:pt>
    <dgm:pt modelId="{1E0E934B-4149-D547-A9B4-5ADC444F278B}" type="pres">
      <dgm:prSet presAssocID="{634AD42E-94E7-46E6-86DE-7F65B7A3ADFE}" presName="linear" presStyleCnt="0">
        <dgm:presLayoutVars>
          <dgm:animLvl val="lvl"/>
          <dgm:resizeHandles val="exact"/>
        </dgm:presLayoutVars>
      </dgm:prSet>
      <dgm:spPr/>
    </dgm:pt>
    <dgm:pt modelId="{A0386488-14F0-FF45-B999-7916C239702F}" type="pres">
      <dgm:prSet presAssocID="{3840215C-3F86-48FB-B338-18B82E86895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73BD3A5-58D2-F544-99BF-258D62A23240}" type="pres">
      <dgm:prSet presAssocID="{766EC3C8-8E6A-4B51-A32E-93EC52466E04}" presName="spacer" presStyleCnt="0"/>
      <dgm:spPr/>
    </dgm:pt>
    <dgm:pt modelId="{B99377BE-4E16-CB41-BAE7-6A98074926CD}" type="pres">
      <dgm:prSet presAssocID="{0941ABAF-4822-42D6-99AB-9ECB6757867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5B6510C-45F3-4C96-B286-421A283A63A6}" srcId="{634AD42E-94E7-46E6-86DE-7F65B7A3ADFE}" destId="{3840215C-3F86-48FB-B338-18B82E868951}" srcOrd="0" destOrd="0" parTransId="{2F15A59D-1470-409E-97C9-3F5694A0792D}" sibTransId="{766EC3C8-8E6A-4B51-A32E-93EC52466E04}"/>
    <dgm:cxn modelId="{83FFB37C-05EB-AA4B-938C-D097A14DE7E2}" type="presOf" srcId="{3840215C-3F86-48FB-B338-18B82E868951}" destId="{A0386488-14F0-FF45-B999-7916C239702F}" srcOrd="0" destOrd="0" presId="urn:microsoft.com/office/officeart/2005/8/layout/vList2"/>
    <dgm:cxn modelId="{6ECA7691-B502-8441-8AF0-83C0B53B02C1}" type="presOf" srcId="{0941ABAF-4822-42D6-99AB-9ECB67578671}" destId="{B99377BE-4E16-CB41-BAE7-6A98074926CD}" srcOrd="0" destOrd="0" presId="urn:microsoft.com/office/officeart/2005/8/layout/vList2"/>
    <dgm:cxn modelId="{29D62793-E49C-6640-A30A-9D16B639AFD3}" type="presOf" srcId="{634AD42E-94E7-46E6-86DE-7F65B7A3ADFE}" destId="{1E0E934B-4149-D547-A9B4-5ADC444F278B}" srcOrd="0" destOrd="0" presId="urn:microsoft.com/office/officeart/2005/8/layout/vList2"/>
    <dgm:cxn modelId="{18CBDEE6-7CDE-475B-BF53-B2D6CD7733A4}" srcId="{634AD42E-94E7-46E6-86DE-7F65B7A3ADFE}" destId="{0941ABAF-4822-42D6-99AB-9ECB67578671}" srcOrd="1" destOrd="0" parTransId="{46F142D9-83FE-4362-8A15-B40526C94A14}" sibTransId="{DCF49BE2-1F07-4F45-98BD-003243FE8FAA}"/>
    <dgm:cxn modelId="{35673620-5A69-7642-836D-93D8D1E0D5AE}" type="presParOf" srcId="{1E0E934B-4149-D547-A9B4-5ADC444F278B}" destId="{A0386488-14F0-FF45-B999-7916C239702F}" srcOrd="0" destOrd="0" presId="urn:microsoft.com/office/officeart/2005/8/layout/vList2"/>
    <dgm:cxn modelId="{2DC2CCFE-E653-7646-A7C5-179FFE894709}" type="presParOf" srcId="{1E0E934B-4149-D547-A9B4-5ADC444F278B}" destId="{773BD3A5-58D2-F544-99BF-258D62A23240}" srcOrd="1" destOrd="0" presId="urn:microsoft.com/office/officeart/2005/8/layout/vList2"/>
    <dgm:cxn modelId="{CA52007E-475E-1442-8552-7DBD5945E0AF}" type="presParOf" srcId="{1E0E934B-4149-D547-A9B4-5ADC444F278B}" destId="{B99377BE-4E16-CB41-BAE7-6A98074926C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68A507-150D-4852-81EF-06342B46735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DA960A-0009-4E29-8E4C-9B35C76450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Social science + data science = wins</a:t>
          </a:r>
        </a:p>
      </dgm:t>
    </dgm:pt>
    <dgm:pt modelId="{908F7B98-84B5-4F7D-B6E3-EA006E875539}" type="parTrans" cxnId="{80FB69A5-5BE6-4551-85BF-D85C95C15B00}">
      <dgm:prSet/>
      <dgm:spPr/>
      <dgm:t>
        <a:bodyPr/>
        <a:lstStyle/>
        <a:p>
          <a:endParaRPr lang="en-US"/>
        </a:p>
      </dgm:t>
    </dgm:pt>
    <dgm:pt modelId="{301B25FC-C6A6-4915-BA5B-12B4790B8245}" type="sibTrans" cxnId="{80FB69A5-5BE6-4551-85BF-D85C95C15B00}">
      <dgm:prSet/>
      <dgm:spPr/>
      <dgm:t>
        <a:bodyPr/>
        <a:lstStyle/>
        <a:p>
          <a:endParaRPr lang="en-US"/>
        </a:p>
      </dgm:t>
    </dgm:pt>
    <dgm:pt modelId="{815F9791-7C1D-4CC5-B29B-C5A4E719A0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Think about ethics </a:t>
          </a:r>
        </a:p>
      </dgm:t>
    </dgm:pt>
    <dgm:pt modelId="{90F13ABF-DF2B-421F-90C3-0A41BAB9FE34}" type="parTrans" cxnId="{9F2136C9-2E33-42C1-84C9-6F38B806FC87}">
      <dgm:prSet/>
      <dgm:spPr/>
      <dgm:t>
        <a:bodyPr/>
        <a:lstStyle/>
        <a:p>
          <a:endParaRPr lang="en-US"/>
        </a:p>
      </dgm:t>
    </dgm:pt>
    <dgm:pt modelId="{658C5BE5-2431-44F1-8416-51CBB535602A}" type="sibTrans" cxnId="{9F2136C9-2E33-42C1-84C9-6F38B806FC87}">
      <dgm:prSet/>
      <dgm:spPr/>
      <dgm:t>
        <a:bodyPr/>
        <a:lstStyle/>
        <a:p>
          <a:endParaRPr lang="en-US"/>
        </a:p>
      </dgm:t>
    </dgm:pt>
    <dgm:pt modelId="{30DFC896-5A96-4CA5-B09A-01D1CB9672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Public involvement, not just use </a:t>
          </a:r>
        </a:p>
      </dgm:t>
    </dgm:pt>
    <dgm:pt modelId="{994F1C7C-1C39-4980-A83A-581998E7532F}" type="parTrans" cxnId="{564C3E0B-2D64-4CD8-9145-F210AC81F8AA}">
      <dgm:prSet/>
      <dgm:spPr/>
      <dgm:t>
        <a:bodyPr/>
        <a:lstStyle/>
        <a:p>
          <a:endParaRPr lang="en-US"/>
        </a:p>
      </dgm:t>
    </dgm:pt>
    <dgm:pt modelId="{B007D6CC-8CF2-4300-939A-DCAAE7168185}" type="sibTrans" cxnId="{564C3E0B-2D64-4CD8-9145-F210AC81F8AA}">
      <dgm:prSet/>
      <dgm:spPr/>
      <dgm:t>
        <a:bodyPr/>
        <a:lstStyle/>
        <a:p>
          <a:endParaRPr lang="en-US"/>
        </a:p>
      </dgm:t>
    </dgm:pt>
    <dgm:pt modelId="{4E27BB43-F5E8-478C-A8D7-7C1110D31787}" type="pres">
      <dgm:prSet presAssocID="{FF68A507-150D-4852-81EF-06342B467355}" presName="root" presStyleCnt="0">
        <dgm:presLayoutVars>
          <dgm:dir/>
          <dgm:resizeHandles val="exact"/>
        </dgm:presLayoutVars>
      </dgm:prSet>
      <dgm:spPr/>
    </dgm:pt>
    <dgm:pt modelId="{820E2513-9749-49DE-B921-C9E214BB2028}" type="pres">
      <dgm:prSet presAssocID="{29DA960A-0009-4E29-8E4C-9B35C764501E}" presName="compNode" presStyleCnt="0"/>
      <dgm:spPr/>
    </dgm:pt>
    <dgm:pt modelId="{5212BB79-6887-4698-8061-8F59F760A893}" type="pres">
      <dgm:prSet presAssocID="{29DA960A-0009-4E29-8E4C-9B35C764501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FBE1BDA-39F2-4D33-89F8-A6FF9E02E820}" type="pres">
      <dgm:prSet presAssocID="{29DA960A-0009-4E29-8E4C-9B35C764501E}" presName="spaceRect" presStyleCnt="0"/>
      <dgm:spPr/>
    </dgm:pt>
    <dgm:pt modelId="{3F7C9F1C-46B9-4507-8970-7544CB57A9F0}" type="pres">
      <dgm:prSet presAssocID="{29DA960A-0009-4E29-8E4C-9B35C764501E}" presName="textRect" presStyleLbl="revTx" presStyleIdx="0" presStyleCnt="3">
        <dgm:presLayoutVars>
          <dgm:chMax val="1"/>
          <dgm:chPref val="1"/>
        </dgm:presLayoutVars>
      </dgm:prSet>
      <dgm:spPr/>
    </dgm:pt>
    <dgm:pt modelId="{9A8DF221-A90A-4D3B-A54B-6C5F7138CA01}" type="pres">
      <dgm:prSet presAssocID="{301B25FC-C6A6-4915-BA5B-12B4790B8245}" presName="sibTrans" presStyleCnt="0"/>
      <dgm:spPr/>
    </dgm:pt>
    <dgm:pt modelId="{5ACE4FEC-DD8A-4BCF-9B80-CBCBA3FC18D8}" type="pres">
      <dgm:prSet presAssocID="{815F9791-7C1D-4CC5-B29B-C5A4E719A0D3}" presName="compNode" presStyleCnt="0"/>
      <dgm:spPr/>
    </dgm:pt>
    <dgm:pt modelId="{30D7D735-1C5F-48A2-BF5A-184A49523DFD}" type="pres">
      <dgm:prSet presAssocID="{815F9791-7C1D-4CC5-B29B-C5A4E719A0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83C3D32-5C5E-46D9-B8C0-50A55BA324DD}" type="pres">
      <dgm:prSet presAssocID="{815F9791-7C1D-4CC5-B29B-C5A4E719A0D3}" presName="spaceRect" presStyleCnt="0"/>
      <dgm:spPr/>
    </dgm:pt>
    <dgm:pt modelId="{05A9913D-1917-4DA9-A301-8EB4C7740529}" type="pres">
      <dgm:prSet presAssocID="{815F9791-7C1D-4CC5-B29B-C5A4E719A0D3}" presName="textRect" presStyleLbl="revTx" presStyleIdx="1" presStyleCnt="3">
        <dgm:presLayoutVars>
          <dgm:chMax val="1"/>
          <dgm:chPref val="1"/>
        </dgm:presLayoutVars>
      </dgm:prSet>
      <dgm:spPr/>
    </dgm:pt>
    <dgm:pt modelId="{F04A3471-FFF3-4735-83E8-60A0102BBFA5}" type="pres">
      <dgm:prSet presAssocID="{658C5BE5-2431-44F1-8416-51CBB535602A}" presName="sibTrans" presStyleCnt="0"/>
      <dgm:spPr/>
    </dgm:pt>
    <dgm:pt modelId="{5B617041-BA0E-4408-AB2C-6E0F74E136B8}" type="pres">
      <dgm:prSet presAssocID="{30DFC896-5A96-4CA5-B09A-01D1CB9672A2}" presName="compNode" presStyleCnt="0"/>
      <dgm:spPr/>
    </dgm:pt>
    <dgm:pt modelId="{2EA1F328-8CD7-4906-937A-09F8073BE5B6}" type="pres">
      <dgm:prSet presAssocID="{30DFC896-5A96-4CA5-B09A-01D1CB9672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urt"/>
        </a:ext>
      </dgm:extLst>
    </dgm:pt>
    <dgm:pt modelId="{876001C5-CA9C-4240-8882-F1ECDACC63DD}" type="pres">
      <dgm:prSet presAssocID="{30DFC896-5A96-4CA5-B09A-01D1CB9672A2}" presName="spaceRect" presStyleCnt="0"/>
      <dgm:spPr/>
    </dgm:pt>
    <dgm:pt modelId="{EC43804A-3BF7-4C1B-AFCB-66D4A6BCFEF7}" type="pres">
      <dgm:prSet presAssocID="{30DFC896-5A96-4CA5-B09A-01D1CB9672A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64C3E0B-2D64-4CD8-9145-F210AC81F8AA}" srcId="{FF68A507-150D-4852-81EF-06342B467355}" destId="{30DFC896-5A96-4CA5-B09A-01D1CB9672A2}" srcOrd="2" destOrd="0" parTransId="{994F1C7C-1C39-4980-A83A-581998E7532F}" sibTransId="{B007D6CC-8CF2-4300-939A-DCAAE7168185}"/>
    <dgm:cxn modelId="{D703010E-4C91-4E69-80A3-A673F5CED0C2}" type="presOf" srcId="{FF68A507-150D-4852-81EF-06342B467355}" destId="{4E27BB43-F5E8-478C-A8D7-7C1110D31787}" srcOrd="0" destOrd="0" presId="urn:microsoft.com/office/officeart/2018/2/layout/IconLabelList"/>
    <dgm:cxn modelId="{E48D0218-6378-42C3-A544-C65B9B45043A}" type="presOf" srcId="{815F9791-7C1D-4CC5-B29B-C5A4E719A0D3}" destId="{05A9913D-1917-4DA9-A301-8EB4C7740529}" srcOrd="0" destOrd="0" presId="urn:microsoft.com/office/officeart/2018/2/layout/IconLabelList"/>
    <dgm:cxn modelId="{7747BD85-1CF8-44ED-9535-75CB7102856A}" type="presOf" srcId="{29DA960A-0009-4E29-8E4C-9B35C764501E}" destId="{3F7C9F1C-46B9-4507-8970-7544CB57A9F0}" srcOrd="0" destOrd="0" presId="urn:microsoft.com/office/officeart/2018/2/layout/IconLabelList"/>
    <dgm:cxn modelId="{5BAE0390-093F-4979-9A3C-BC88589B2CC8}" type="presOf" srcId="{30DFC896-5A96-4CA5-B09A-01D1CB9672A2}" destId="{EC43804A-3BF7-4C1B-AFCB-66D4A6BCFEF7}" srcOrd="0" destOrd="0" presId="urn:microsoft.com/office/officeart/2018/2/layout/IconLabelList"/>
    <dgm:cxn modelId="{80FB69A5-5BE6-4551-85BF-D85C95C15B00}" srcId="{FF68A507-150D-4852-81EF-06342B467355}" destId="{29DA960A-0009-4E29-8E4C-9B35C764501E}" srcOrd="0" destOrd="0" parTransId="{908F7B98-84B5-4F7D-B6E3-EA006E875539}" sibTransId="{301B25FC-C6A6-4915-BA5B-12B4790B8245}"/>
    <dgm:cxn modelId="{9F2136C9-2E33-42C1-84C9-6F38B806FC87}" srcId="{FF68A507-150D-4852-81EF-06342B467355}" destId="{815F9791-7C1D-4CC5-B29B-C5A4E719A0D3}" srcOrd="1" destOrd="0" parTransId="{90F13ABF-DF2B-421F-90C3-0A41BAB9FE34}" sibTransId="{658C5BE5-2431-44F1-8416-51CBB535602A}"/>
    <dgm:cxn modelId="{3F6AFB6D-A929-4AF1-8F14-71EBF33CE0F3}" type="presParOf" srcId="{4E27BB43-F5E8-478C-A8D7-7C1110D31787}" destId="{820E2513-9749-49DE-B921-C9E214BB2028}" srcOrd="0" destOrd="0" presId="urn:microsoft.com/office/officeart/2018/2/layout/IconLabelList"/>
    <dgm:cxn modelId="{C08EE51B-F8DB-431A-9677-662A5337CBEA}" type="presParOf" srcId="{820E2513-9749-49DE-B921-C9E214BB2028}" destId="{5212BB79-6887-4698-8061-8F59F760A893}" srcOrd="0" destOrd="0" presId="urn:microsoft.com/office/officeart/2018/2/layout/IconLabelList"/>
    <dgm:cxn modelId="{3B5F2873-911B-44F7-8882-D0E502C7EF6C}" type="presParOf" srcId="{820E2513-9749-49DE-B921-C9E214BB2028}" destId="{9FBE1BDA-39F2-4D33-89F8-A6FF9E02E820}" srcOrd="1" destOrd="0" presId="urn:microsoft.com/office/officeart/2018/2/layout/IconLabelList"/>
    <dgm:cxn modelId="{E76AB388-E8E8-4FC1-A464-67E62FCDBAAD}" type="presParOf" srcId="{820E2513-9749-49DE-B921-C9E214BB2028}" destId="{3F7C9F1C-46B9-4507-8970-7544CB57A9F0}" srcOrd="2" destOrd="0" presId="urn:microsoft.com/office/officeart/2018/2/layout/IconLabelList"/>
    <dgm:cxn modelId="{8F1D9C9A-E57F-4AB9-A923-8B1EF63E9623}" type="presParOf" srcId="{4E27BB43-F5E8-478C-A8D7-7C1110D31787}" destId="{9A8DF221-A90A-4D3B-A54B-6C5F7138CA01}" srcOrd="1" destOrd="0" presId="urn:microsoft.com/office/officeart/2018/2/layout/IconLabelList"/>
    <dgm:cxn modelId="{AF52D9D1-E6F3-4897-B801-4F3082669985}" type="presParOf" srcId="{4E27BB43-F5E8-478C-A8D7-7C1110D31787}" destId="{5ACE4FEC-DD8A-4BCF-9B80-CBCBA3FC18D8}" srcOrd="2" destOrd="0" presId="urn:microsoft.com/office/officeart/2018/2/layout/IconLabelList"/>
    <dgm:cxn modelId="{A853FA8D-CB4F-4476-91CD-439BA14FA810}" type="presParOf" srcId="{5ACE4FEC-DD8A-4BCF-9B80-CBCBA3FC18D8}" destId="{30D7D735-1C5F-48A2-BF5A-184A49523DFD}" srcOrd="0" destOrd="0" presId="urn:microsoft.com/office/officeart/2018/2/layout/IconLabelList"/>
    <dgm:cxn modelId="{7CD7E1FA-FD3A-4D50-A3D5-A2C09FE19E3C}" type="presParOf" srcId="{5ACE4FEC-DD8A-4BCF-9B80-CBCBA3FC18D8}" destId="{783C3D32-5C5E-46D9-B8C0-50A55BA324DD}" srcOrd="1" destOrd="0" presId="urn:microsoft.com/office/officeart/2018/2/layout/IconLabelList"/>
    <dgm:cxn modelId="{7FEA110F-2C59-46F3-8D4B-0A9099E28725}" type="presParOf" srcId="{5ACE4FEC-DD8A-4BCF-9B80-CBCBA3FC18D8}" destId="{05A9913D-1917-4DA9-A301-8EB4C7740529}" srcOrd="2" destOrd="0" presId="urn:microsoft.com/office/officeart/2018/2/layout/IconLabelList"/>
    <dgm:cxn modelId="{66A2F8B0-EC33-4F57-9219-89D6B3BD9663}" type="presParOf" srcId="{4E27BB43-F5E8-478C-A8D7-7C1110D31787}" destId="{F04A3471-FFF3-4735-83E8-60A0102BBFA5}" srcOrd="3" destOrd="0" presId="urn:microsoft.com/office/officeart/2018/2/layout/IconLabelList"/>
    <dgm:cxn modelId="{5B4EA4A7-F6E0-4CD6-B0B9-477EB50CD977}" type="presParOf" srcId="{4E27BB43-F5E8-478C-A8D7-7C1110D31787}" destId="{5B617041-BA0E-4408-AB2C-6E0F74E136B8}" srcOrd="4" destOrd="0" presId="urn:microsoft.com/office/officeart/2018/2/layout/IconLabelList"/>
    <dgm:cxn modelId="{66A7CC46-59A2-43DD-A950-D6AF5628E4CE}" type="presParOf" srcId="{5B617041-BA0E-4408-AB2C-6E0F74E136B8}" destId="{2EA1F328-8CD7-4906-937A-09F8073BE5B6}" srcOrd="0" destOrd="0" presId="urn:microsoft.com/office/officeart/2018/2/layout/IconLabelList"/>
    <dgm:cxn modelId="{F4F1FF49-E1B3-4DA8-899D-30322560DC91}" type="presParOf" srcId="{5B617041-BA0E-4408-AB2C-6E0F74E136B8}" destId="{876001C5-CA9C-4240-8882-F1ECDACC63DD}" srcOrd="1" destOrd="0" presId="urn:microsoft.com/office/officeart/2018/2/layout/IconLabelList"/>
    <dgm:cxn modelId="{6C86869A-8DFD-4C7E-AC80-FB28E93838C1}" type="presParOf" srcId="{5B617041-BA0E-4408-AB2C-6E0F74E136B8}" destId="{EC43804A-3BF7-4C1B-AFCB-66D4A6BCFEF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86488-14F0-FF45-B999-7916C239702F}">
      <dsp:nvSpPr>
        <dsp:cNvPr id="0" name=""/>
        <dsp:cNvSpPr/>
      </dsp:nvSpPr>
      <dsp:spPr>
        <a:xfrm>
          <a:off x="0" y="40667"/>
          <a:ext cx="6541475" cy="2527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What do you think ChatGPT suggested were ways that “girls” could use ChatGPT?</a:t>
          </a:r>
        </a:p>
      </dsp:txBody>
      <dsp:txXfrm>
        <a:off x="123368" y="164035"/>
        <a:ext cx="6294739" cy="2280464"/>
      </dsp:txXfrm>
    </dsp:sp>
    <dsp:sp modelId="{B99377BE-4E16-CB41-BAE7-6A98074926CD}">
      <dsp:nvSpPr>
        <dsp:cNvPr id="0" name=""/>
        <dsp:cNvSpPr/>
      </dsp:nvSpPr>
      <dsp:spPr>
        <a:xfrm>
          <a:off x="0" y="2697468"/>
          <a:ext cx="6541475" cy="2527200"/>
        </a:xfrm>
        <a:prstGeom prst="roundRect">
          <a:avLst/>
        </a:prstGeom>
        <a:solidFill>
          <a:schemeClr val="accent2">
            <a:hueOff val="-1496794"/>
            <a:satOff val="-674"/>
            <a:lumOff val="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What about “boys”? </a:t>
          </a:r>
        </a:p>
      </dsp:txBody>
      <dsp:txXfrm>
        <a:off x="123368" y="2820836"/>
        <a:ext cx="6294739" cy="2280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2BB79-6887-4698-8061-8F59F760A893}">
      <dsp:nvSpPr>
        <dsp:cNvPr id="0" name=""/>
        <dsp:cNvSpPr/>
      </dsp:nvSpPr>
      <dsp:spPr>
        <a:xfrm>
          <a:off x="1014450" y="843908"/>
          <a:ext cx="1265962" cy="1265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C9F1C-46B9-4507-8970-7544CB57A9F0}">
      <dsp:nvSpPr>
        <dsp:cNvPr id="0" name=""/>
        <dsp:cNvSpPr/>
      </dsp:nvSpPr>
      <dsp:spPr>
        <a:xfrm>
          <a:off x="240806" y="2460515"/>
          <a:ext cx="2813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Social science + data science = wins</a:t>
          </a:r>
        </a:p>
      </dsp:txBody>
      <dsp:txXfrm>
        <a:off x="240806" y="2460515"/>
        <a:ext cx="2813250" cy="720000"/>
      </dsp:txXfrm>
    </dsp:sp>
    <dsp:sp modelId="{30D7D735-1C5F-48A2-BF5A-184A49523DFD}">
      <dsp:nvSpPr>
        <dsp:cNvPr id="0" name=""/>
        <dsp:cNvSpPr/>
      </dsp:nvSpPr>
      <dsp:spPr>
        <a:xfrm>
          <a:off x="4320018" y="843908"/>
          <a:ext cx="1265962" cy="1265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9913D-1917-4DA9-A301-8EB4C7740529}">
      <dsp:nvSpPr>
        <dsp:cNvPr id="0" name=""/>
        <dsp:cNvSpPr/>
      </dsp:nvSpPr>
      <dsp:spPr>
        <a:xfrm>
          <a:off x="3546375" y="2460515"/>
          <a:ext cx="2813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Think about ethics </a:t>
          </a:r>
        </a:p>
      </dsp:txBody>
      <dsp:txXfrm>
        <a:off x="3546375" y="2460515"/>
        <a:ext cx="2813250" cy="720000"/>
      </dsp:txXfrm>
    </dsp:sp>
    <dsp:sp modelId="{2EA1F328-8CD7-4906-937A-09F8073BE5B6}">
      <dsp:nvSpPr>
        <dsp:cNvPr id="0" name=""/>
        <dsp:cNvSpPr/>
      </dsp:nvSpPr>
      <dsp:spPr>
        <a:xfrm>
          <a:off x="7625587" y="843908"/>
          <a:ext cx="1265962" cy="12659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3804A-3BF7-4C1B-AFCB-66D4A6BCFEF7}">
      <dsp:nvSpPr>
        <dsp:cNvPr id="0" name=""/>
        <dsp:cNvSpPr/>
      </dsp:nvSpPr>
      <dsp:spPr>
        <a:xfrm>
          <a:off x="6851943" y="2460515"/>
          <a:ext cx="2813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Public involvement, not just use </a:t>
          </a:r>
        </a:p>
      </dsp:txBody>
      <dsp:txXfrm>
        <a:off x="6851943" y="2460515"/>
        <a:ext cx="2813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3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9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4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4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1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5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1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1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7C804-1CAC-E33A-944E-0BC0CCB9D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869" y="1994264"/>
            <a:ext cx="6935872" cy="392275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Breaking Barriers: Empowering Girls through Coding*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1B196-703F-04D2-015D-F9B359786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1050878"/>
            <a:ext cx="6157951" cy="9433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Erin M. Buchanan, </a:t>
            </a:r>
            <a:r>
              <a:rPr lang="en-US" dirty="0" err="1"/>
              <a:t>ph.D.</a:t>
            </a:r>
            <a:endParaRPr lang="en-US" dirty="0"/>
          </a:p>
        </p:txBody>
      </p:sp>
      <p:pic>
        <p:nvPicPr>
          <p:cNvPr id="4" name="Picture 3" descr="3D purple chromosome design">
            <a:extLst>
              <a:ext uri="{FF2B5EF4-FFF2-40B4-BE49-F238E27FC236}">
                <a16:creationId xmlns:a16="http://schemas.microsoft.com/office/drawing/2014/main" id="{A873E3B0-24D8-4161-E536-29B468B0E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5DCD88-2455-D133-DC44-FC9FD68462BC}"/>
              </a:ext>
            </a:extLst>
          </p:cNvPr>
          <p:cNvSpPr txBox="1"/>
          <p:nvPr/>
        </p:nvSpPr>
        <p:spPr>
          <a:xfrm>
            <a:off x="9609242" y="648801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*Title suggested by </a:t>
            </a:r>
            <a:r>
              <a:rPr lang="en-US" dirty="0" err="1"/>
              <a:t>ChatGPT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7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490B6-7F08-356D-C21D-F8108839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The language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63B96-9910-81EE-445C-AF5FB21A5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Each person’s app shows them their </a:t>
            </a:r>
            <a:r>
              <a:rPr lang="en-US" sz="3000" b="1" i="1" dirty="0"/>
              <a:t>individualized</a:t>
            </a:r>
            <a:r>
              <a:rPr lang="en-US" sz="3000" dirty="0"/>
              <a:t> report </a:t>
            </a:r>
          </a:p>
          <a:p>
            <a:pPr lvl="1">
              <a:lnSpc>
                <a:spcPct val="90000"/>
              </a:lnSpc>
            </a:pPr>
            <a:r>
              <a:rPr lang="en-US" sz="3000" dirty="0"/>
              <a:t>Much like targeted ads!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Use </a:t>
            </a:r>
            <a:r>
              <a:rPr lang="en-US" sz="3000" b="1" i="1" dirty="0"/>
              <a:t>natural language processing </a:t>
            </a:r>
            <a:r>
              <a:rPr lang="en-US" sz="3000" dirty="0"/>
              <a:t>to figure out what they care about/have issues with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Terms: text analytics, machine learning, artificial intelligence, large language models </a:t>
            </a:r>
          </a:p>
        </p:txBody>
      </p:sp>
      <p:pic>
        <p:nvPicPr>
          <p:cNvPr id="4098" name="Picture 2" descr="Letters and Words Coursework Guide | Tate">
            <a:extLst>
              <a:ext uri="{FF2B5EF4-FFF2-40B4-BE49-F238E27FC236}">
                <a16:creationId xmlns:a16="http://schemas.microsoft.com/office/drawing/2014/main" id="{FD98B453-9B81-05C9-7BEA-BBA90180E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323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95D70D-774B-3B4E-DB90-BEE9E5F08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5976" y="2833687"/>
            <a:ext cx="4008247" cy="4024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ADD2D-E442-B295-CF19-50DDBB33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2"/>
            <a:ext cx="67052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4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41" name="Rectangle 5140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Winning The Telephone Game. Designers, developers and communication | by  Dylan van Sprang | Prototypr">
            <a:extLst>
              <a:ext uri="{FF2B5EF4-FFF2-40B4-BE49-F238E27FC236}">
                <a16:creationId xmlns:a16="http://schemas.microsoft.com/office/drawing/2014/main" id="{8D84D727-99BF-9EBF-20FE-DF0D252B0F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3" name="Rectangle 5142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45" name="Straight Connector 5144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7" name="Straight Connector 5146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1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B4FC64-40A3-31F8-5ADB-DB1A4E778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70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BC120E-7CA1-EB9C-6C14-6F3CF9014C54}"/>
              </a:ext>
            </a:extLst>
          </p:cNvPr>
          <p:cNvSpPr/>
          <p:nvPr/>
        </p:nvSpPr>
        <p:spPr>
          <a:xfrm>
            <a:off x="800100" y="1117600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Cheese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AAA96B-3173-D001-69FC-056A300E3E72}"/>
              </a:ext>
            </a:extLst>
          </p:cNvPr>
          <p:cNvSpPr/>
          <p:nvPr/>
        </p:nvSpPr>
        <p:spPr>
          <a:xfrm>
            <a:off x="2540000" y="1117600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Pizza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F48B52-771D-F1FA-B2A9-BA7B3C0E2DFF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2019300" y="1727200"/>
            <a:ext cx="520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03EC839-A5DD-B859-CA39-BC3AD4D6F883}"/>
              </a:ext>
            </a:extLst>
          </p:cNvPr>
          <p:cNvSpPr/>
          <p:nvPr/>
        </p:nvSpPr>
        <p:spPr>
          <a:xfrm>
            <a:off x="800100" y="2806701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Cheese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F40B10-BBC1-6CAA-9E8D-2C2F32858857}"/>
              </a:ext>
            </a:extLst>
          </p:cNvPr>
          <p:cNvSpPr/>
          <p:nvPr/>
        </p:nvSpPr>
        <p:spPr>
          <a:xfrm>
            <a:off x="2540000" y="2806701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Pizza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D582C9-C6FD-7E79-AA1D-29B1D61DF243}"/>
              </a:ext>
            </a:extLst>
          </p:cNvPr>
          <p:cNvCxnSpPr>
            <a:stCxn id="10" idx="6"/>
            <a:endCxn id="11" idx="2"/>
          </p:cNvCxnSpPr>
          <p:nvPr/>
        </p:nvCxnSpPr>
        <p:spPr>
          <a:xfrm>
            <a:off x="2019300" y="3416301"/>
            <a:ext cx="520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568ADE-858F-1CBB-CF0E-62C076C33738}"/>
              </a:ext>
            </a:extLst>
          </p:cNvPr>
          <p:cNvCxnSpPr/>
          <p:nvPr/>
        </p:nvCxnSpPr>
        <p:spPr>
          <a:xfrm>
            <a:off x="3759200" y="3403601"/>
            <a:ext cx="520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228EE2A-49A2-0941-AD49-AC2381BD07AB}"/>
              </a:ext>
            </a:extLst>
          </p:cNvPr>
          <p:cNvSpPr/>
          <p:nvPr/>
        </p:nvSpPr>
        <p:spPr>
          <a:xfrm>
            <a:off x="4279900" y="2806701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0A253E-7A8A-384F-B07C-B6B61F01315A}"/>
              </a:ext>
            </a:extLst>
          </p:cNvPr>
          <p:cNvSpPr/>
          <p:nvPr/>
        </p:nvSpPr>
        <p:spPr>
          <a:xfrm>
            <a:off x="800100" y="4521200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Cheese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6C3394-70B9-F7C7-6FA9-F954B3BB054F}"/>
              </a:ext>
            </a:extLst>
          </p:cNvPr>
          <p:cNvSpPr/>
          <p:nvPr/>
        </p:nvSpPr>
        <p:spPr>
          <a:xfrm>
            <a:off x="2540000" y="4521200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Pizza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9ED76E-756A-E53E-558C-252BB28C3BD3}"/>
              </a:ext>
            </a:extLst>
          </p:cNvPr>
          <p:cNvCxnSpPr>
            <a:stCxn id="19" idx="6"/>
            <a:endCxn id="20" idx="2"/>
          </p:cNvCxnSpPr>
          <p:nvPr/>
        </p:nvCxnSpPr>
        <p:spPr>
          <a:xfrm>
            <a:off x="2019300" y="5130800"/>
            <a:ext cx="520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305967-6859-2E85-8E09-52A461C8843B}"/>
              </a:ext>
            </a:extLst>
          </p:cNvPr>
          <p:cNvCxnSpPr/>
          <p:nvPr/>
        </p:nvCxnSpPr>
        <p:spPr>
          <a:xfrm>
            <a:off x="3759200" y="5118100"/>
            <a:ext cx="520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0E86E36-89E7-4541-D1AC-448E52874D60}"/>
              </a:ext>
            </a:extLst>
          </p:cNvPr>
          <p:cNvSpPr/>
          <p:nvPr/>
        </p:nvSpPr>
        <p:spPr>
          <a:xfrm>
            <a:off x="4279900" y="4521200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6F9C7B-EF4B-9CDB-C728-6F163DC9FD35}"/>
              </a:ext>
            </a:extLst>
          </p:cNvPr>
          <p:cNvCxnSpPr/>
          <p:nvPr/>
        </p:nvCxnSpPr>
        <p:spPr>
          <a:xfrm>
            <a:off x="5499100" y="5118100"/>
            <a:ext cx="520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5223C062-8B42-ADEF-2594-ADF9BD336685}"/>
              </a:ext>
            </a:extLst>
          </p:cNvPr>
          <p:cNvSpPr/>
          <p:nvPr/>
        </p:nvSpPr>
        <p:spPr>
          <a:xfrm>
            <a:off x="6019800" y="4521200"/>
            <a:ext cx="1219200" cy="12192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1385081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5" name="Straight Connector 717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Straight Connector 718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3" name="Straight Connector 718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5" name="Straight Connector 718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7" name="Straight Connector 718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89" name="Rectangle 7188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B4943-618A-24F0-C163-ADF0BE1A4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626FC1AF-4827-7213-9401-FD733A1A1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6916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33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8" name="Rectangle 6150">
            <a:extLst>
              <a:ext uri="{FF2B5EF4-FFF2-40B4-BE49-F238E27FC236}">
                <a16:creationId xmlns:a16="http://schemas.microsoft.com/office/drawing/2014/main" id="{15F0A9D0-BB35-4CAB-B92D-E061B9D8E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60" name="Straight Connector 6152">
            <a:extLst>
              <a:ext uri="{FF2B5EF4-FFF2-40B4-BE49-F238E27FC236}">
                <a16:creationId xmlns:a16="http://schemas.microsoft.com/office/drawing/2014/main" id="{52F5DE35-776B-4C7D-AF2E-514E68BD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698360" cy="57024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2" name="Straight Connector 6154">
            <a:extLst>
              <a:ext uri="{FF2B5EF4-FFF2-40B4-BE49-F238E27FC236}">
                <a16:creationId xmlns:a16="http://schemas.microsoft.com/office/drawing/2014/main" id="{4A65E4E8-1272-4386-BDFE-0129D7A7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642143" y="0"/>
            <a:ext cx="2549857" cy="20744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A6515F51-DBC6-42B8-9C34-749F69BB6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7737" y="0"/>
            <a:ext cx="1294263" cy="59913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7EEB97-B181-0A88-DE27-3BDA5209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638174"/>
            <a:ext cx="10529048" cy="1476375"/>
          </a:xfrm>
        </p:spPr>
        <p:txBody>
          <a:bodyPr>
            <a:normAutofit/>
          </a:bodyPr>
          <a:lstStyle/>
          <a:p>
            <a:r>
              <a:rPr lang="en-US" dirty="0"/>
              <a:t>Lots of words</a:t>
            </a:r>
          </a:p>
        </p:txBody>
      </p: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873F5967-4993-405D-A3E6-84DCEFF44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2403086" cy="10372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3C553-71AD-2AED-3158-4B743E70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114549"/>
            <a:ext cx="4632341" cy="4190331"/>
          </a:xfrm>
        </p:spPr>
        <p:txBody>
          <a:bodyPr>
            <a:normAutofit/>
          </a:bodyPr>
          <a:lstStyle/>
          <a:p>
            <a:r>
              <a:rPr lang="en-US" dirty="0"/>
              <a:t>So how do they work?</a:t>
            </a:r>
          </a:p>
          <a:p>
            <a:r>
              <a:rPr lang="en-US" dirty="0"/>
              <a:t>Lots of word inputs at once</a:t>
            </a:r>
          </a:p>
          <a:p>
            <a:r>
              <a:rPr lang="en-US" dirty="0"/>
              <a:t>Math!</a:t>
            </a:r>
          </a:p>
          <a:p>
            <a:r>
              <a:rPr lang="en-US" dirty="0"/>
              <a:t>A lot of math.</a:t>
            </a:r>
          </a:p>
        </p:txBody>
      </p: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A3A523CC-BD6C-4A0D-B9DB-1DC2CE1E2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807758" y="5501473"/>
            <a:ext cx="5455709" cy="13565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What Is a Large Language Model, the Tech Behind ChatGPT?">
            <a:extLst>
              <a:ext uri="{FF2B5EF4-FFF2-40B4-BE49-F238E27FC236}">
                <a16:creationId xmlns:a16="http://schemas.microsoft.com/office/drawing/2014/main" id="{081168C0-6E66-FC7A-3D3B-911A3017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8437" y="2564658"/>
            <a:ext cx="5110163" cy="33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8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1FBE127-D2A6-4FA3-A6B9-B8FD1DE4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5BAEC-1BDB-6239-07CC-F948A373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988" y="533400"/>
            <a:ext cx="4496228" cy="1690687"/>
          </a:xfrm>
        </p:spPr>
        <p:txBody>
          <a:bodyPr>
            <a:normAutofit/>
          </a:bodyPr>
          <a:lstStyle/>
          <a:p>
            <a:r>
              <a:rPr lang="en-US" dirty="0" err="1"/>
              <a:t>chatGpt</a:t>
            </a:r>
            <a:endParaRPr lang="en-US" dirty="0"/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DDD9C044-4B08-47CC-852C-B22B09675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5033687E-2F83-4E90-B11A-4B998C154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id="{D292DBC3-1A72-41ED-8432-D0D64FD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The Impact of Large Language Models and Deep Learning">
            <a:extLst>
              <a:ext uri="{FF2B5EF4-FFF2-40B4-BE49-F238E27FC236}">
                <a16:creationId xmlns:a16="http://schemas.microsoft.com/office/drawing/2014/main" id="{873C45C3-C646-DC33-D108-8A041887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00" y="1690687"/>
            <a:ext cx="55626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7FE46-3DCF-CB3F-7C16-FD2ED2858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789" y="2290762"/>
            <a:ext cx="4572428" cy="4033837"/>
          </a:xfrm>
        </p:spPr>
        <p:txBody>
          <a:bodyPr anchor="t">
            <a:normAutofit/>
          </a:bodyPr>
          <a:lstStyle/>
          <a:p>
            <a:r>
              <a:rPr lang="en-US" dirty="0"/>
              <a:t>Mention that </a:t>
            </a:r>
            <a:r>
              <a:rPr lang="en-US" dirty="0" err="1"/>
              <a:t>ChatGPT</a:t>
            </a:r>
            <a:r>
              <a:rPr lang="en-US" dirty="0"/>
              <a:t> is an advanced language model designed to understand and generate human-like text based on the input it receives </a:t>
            </a:r>
          </a:p>
          <a:p>
            <a:endParaRPr lang="en-US" dirty="0"/>
          </a:p>
          <a:p>
            <a:r>
              <a:rPr lang="en-US" b="1" i="1" dirty="0"/>
              <a:t>Natural language is the tricky part! </a:t>
            </a:r>
          </a:p>
        </p:txBody>
      </p:sp>
      <p:cxnSp>
        <p:nvCxnSpPr>
          <p:cNvPr id="8207" name="Straight Connector 8206">
            <a:extLst>
              <a:ext uri="{FF2B5EF4-FFF2-40B4-BE49-F238E27FC236}">
                <a16:creationId xmlns:a16="http://schemas.microsoft.com/office/drawing/2014/main" id="{99309E4A-5F81-4CAB-B5DB-AB4EB90C7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6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2" name="Rectangle 9231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0C459-99C4-31E4-48A8-C994F200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529138" cy="1671639"/>
          </a:xfrm>
        </p:spPr>
        <p:txBody>
          <a:bodyPr>
            <a:normAutofit/>
          </a:bodyPr>
          <a:lstStyle/>
          <a:p>
            <a:r>
              <a:rPr lang="en-US" err="1"/>
              <a:t>chatGpt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FC4D9-201F-E9C3-CB9C-D98FF3EA7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205038"/>
            <a:ext cx="4405314" cy="4119561"/>
          </a:xfrm>
        </p:spPr>
        <p:txBody>
          <a:bodyPr>
            <a:normAutofit/>
          </a:bodyPr>
          <a:lstStyle/>
          <a:p>
            <a:r>
              <a:rPr lang="en-US" dirty="0"/>
              <a:t>Language from the internet</a:t>
            </a:r>
          </a:p>
          <a:p>
            <a:r>
              <a:rPr lang="en-US" dirty="0"/>
              <a:t>Model should:</a:t>
            </a:r>
          </a:p>
          <a:p>
            <a:r>
              <a:rPr lang="en-US" dirty="0"/>
              <a:t>Understand context</a:t>
            </a:r>
          </a:p>
          <a:p>
            <a:r>
              <a:rPr lang="en-US" dirty="0"/>
              <a:t>Grammar! </a:t>
            </a:r>
          </a:p>
          <a:p>
            <a:r>
              <a:rPr lang="en-US" dirty="0"/>
              <a:t>The language “small stuff”</a:t>
            </a:r>
          </a:p>
        </p:txBody>
      </p:sp>
      <p:cxnSp>
        <p:nvCxnSpPr>
          <p:cNvPr id="9234" name="Straight Connector 9233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30398" y="-1"/>
            <a:ext cx="255992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6" name="Straight Connector 9235">
            <a:extLst>
              <a:ext uri="{FF2B5EF4-FFF2-40B4-BE49-F238E27FC236}">
                <a16:creationId xmlns:a16="http://schemas.microsoft.com/office/drawing/2014/main" id="{B1874503-FE8B-408C-ABAF-2B72BAC2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741182" y="0"/>
            <a:ext cx="725518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American Slang Words You Need to Know in 2023">
            <a:extLst>
              <a:ext uri="{FF2B5EF4-FFF2-40B4-BE49-F238E27FC236}">
                <a16:creationId xmlns:a16="http://schemas.microsoft.com/office/drawing/2014/main" id="{D3596667-C1B0-D613-0431-5D7C75B7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1" y="1203961"/>
            <a:ext cx="5562600" cy="44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2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56221224-B245-13C7-1005-95ADDBBF1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2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B8BB-3497-C4E3-98BC-76092B80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ED20-2373-76B5-3D4B-32E9E6C66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am I? </a:t>
            </a:r>
          </a:p>
          <a:p>
            <a:r>
              <a:rPr lang="en-US" dirty="0"/>
              <a:t>What do I do? </a:t>
            </a:r>
          </a:p>
          <a:p>
            <a:r>
              <a:rPr lang="en-US" dirty="0"/>
              <a:t>What is a language model anyway? </a:t>
            </a:r>
          </a:p>
          <a:p>
            <a:r>
              <a:rPr lang="en-US" dirty="0"/>
              <a:t>Uses of language models</a:t>
            </a:r>
          </a:p>
          <a:p>
            <a:r>
              <a:rPr lang="en-US" dirty="0"/>
              <a:t>Problems with language models</a:t>
            </a:r>
          </a:p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366548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3FB3E-0F17-52FA-2551-598AE4C6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Uses of </a:t>
            </a:r>
            <a:r>
              <a:rPr lang="en-US" sz="3600" dirty="0" err="1"/>
              <a:t>ChatGpt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54C11-C95F-B76E-2FEA-49CDBE033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anchor="ctr">
            <a:normAutofit/>
          </a:bodyPr>
          <a:lstStyle/>
          <a:p>
            <a:r>
              <a:rPr lang="en-US" sz="3200"/>
              <a:t>Homework help: finding information, explaining concepts, and providing examples for academic subjects.</a:t>
            </a:r>
          </a:p>
          <a:p>
            <a:r>
              <a:rPr lang="en-US" sz="3200"/>
              <a:t>Creative writing: brainstorming ideas, generating story prompts, or overcoming writer's block.</a:t>
            </a:r>
          </a:p>
          <a:p>
            <a:endParaRPr lang="en-US" sz="3200"/>
          </a:p>
        </p:txBody>
      </p:sp>
      <p:pic>
        <p:nvPicPr>
          <p:cNvPr id="6" name="Picture 4" descr="Complex maths formulae on a blackboard">
            <a:extLst>
              <a:ext uri="{FF2B5EF4-FFF2-40B4-BE49-F238E27FC236}">
                <a16:creationId xmlns:a16="http://schemas.microsoft.com/office/drawing/2014/main" id="{48D8ED97-A753-84ED-B11B-DE2C5808E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921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22150-3D05-5A2A-2194-4171A717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Uses of </a:t>
            </a:r>
            <a:r>
              <a:rPr lang="en-US" sz="3600" dirty="0" err="1"/>
              <a:t>ChatGpt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3821-F170-5EB4-CF6F-B5A805E2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839" y="1754841"/>
            <a:ext cx="6481170" cy="4569758"/>
          </a:xfrm>
        </p:spPr>
        <p:txBody>
          <a:bodyPr anchor="ctr">
            <a:normAutofit/>
          </a:bodyPr>
          <a:lstStyle/>
          <a:p>
            <a:r>
              <a:rPr lang="en-US" sz="3200"/>
              <a:t>Personal assistant: organizing schedules, setting reminders, and providing recommendations.</a:t>
            </a:r>
          </a:p>
          <a:p>
            <a:r>
              <a:rPr lang="en-US" sz="3200"/>
              <a:t>General knowledge: answer questions on various topics, making it a valuable resource for learning and exploration.</a:t>
            </a:r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00882A76-5A83-1457-F68B-B86B83DD2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76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7" name="Straight Connector 1024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3" name="Straight Connector 1025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5" name="Straight Connector 1025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7" name="Straight Connector 1025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9" name="Straight Connector 1025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61" name="Rectangle 10260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ignMission Beware of Human Sign | Wayfair">
            <a:extLst>
              <a:ext uri="{FF2B5EF4-FFF2-40B4-BE49-F238E27FC236}">
                <a16:creationId xmlns:a16="http://schemas.microsoft.com/office/drawing/2014/main" id="{6B75E264-94A6-4574-3541-0ACFB3B676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4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0" name="Rectangle 11272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7CFD3-0FCE-017D-CFF2-0FF739CC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en-US" dirty="0"/>
              <a:t>Ethics</a:t>
            </a:r>
          </a:p>
        </p:txBody>
      </p:sp>
      <p:pic>
        <p:nvPicPr>
          <p:cNvPr id="11268" name="Picture 4" descr="Center for Advanced Study initiative looks at 'infodemic,' how to combat  misinformation | Illinois">
            <a:extLst>
              <a:ext uri="{FF2B5EF4-FFF2-40B4-BE49-F238E27FC236}">
                <a16:creationId xmlns:a16="http://schemas.microsoft.com/office/drawing/2014/main" id="{E7A82115-80AC-DDF5-54B6-4AE119E2C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A2754-3846-C67C-AF65-35CA6171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r>
              <a:rPr lang="en-US" dirty="0"/>
              <a:t>Spread of Misinformation</a:t>
            </a:r>
          </a:p>
          <a:p>
            <a:r>
              <a:rPr lang="en-US" dirty="0"/>
              <a:t>Lack of Contextual Understanding (it doesn’t know you!)</a:t>
            </a:r>
          </a:p>
          <a:p>
            <a:r>
              <a:rPr lang="en-US" dirty="0"/>
              <a:t>Inappropriate Content</a:t>
            </a:r>
          </a:p>
          <a:p>
            <a:r>
              <a:rPr lang="en-US" dirty="0"/>
              <a:t>Dependency on Data Availability</a:t>
            </a:r>
          </a:p>
          <a:p>
            <a:r>
              <a:rPr lang="en-US" dirty="0"/>
              <a:t>Ethical and Privacy Considerations</a:t>
            </a:r>
          </a:p>
          <a:p>
            <a:r>
              <a:rPr lang="en-US" b="1" i="1" dirty="0"/>
              <a:t>Bias in Training Data</a:t>
            </a:r>
          </a:p>
        </p:txBody>
      </p:sp>
      <p:cxnSp>
        <p:nvCxnSpPr>
          <p:cNvPr id="11272" name="Straight Connector 11274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06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12" name="Straight Connector 1229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4" name="Straight Connector 1229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6" name="Straight Connector 1229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8" name="Straight Connector 1230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0" name="Straight Connector 1230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1" name="Straight Connector 1230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2" name="Straight Connector 1230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323" name="Rectangle 12308">
            <a:extLst>
              <a:ext uri="{FF2B5EF4-FFF2-40B4-BE49-F238E27FC236}">
                <a16:creationId xmlns:a16="http://schemas.microsoft.com/office/drawing/2014/main" id="{10A34275-CD0A-499C-9600-C96742FA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11" name="Straight Connector 12310">
            <a:extLst>
              <a:ext uri="{FF2B5EF4-FFF2-40B4-BE49-F238E27FC236}">
                <a16:creationId xmlns:a16="http://schemas.microsoft.com/office/drawing/2014/main" id="{1852546B-EF97-46E8-A930-3A033410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587" y="2720800"/>
            <a:ext cx="3470809" cy="41326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3" name="Straight Connector 12312">
            <a:extLst>
              <a:ext uri="{FF2B5EF4-FFF2-40B4-BE49-F238E27FC236}">
                <a16:creationId xmlns:a16="http://schemas.microsoft.com/office/drawing/2014/main" id="{12801F4A-0A74-45E0-8E5A-65A65252A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4540"/>
            <a:ext cx="1274412" cy="49672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5" name="Straight Connector 12314">
            <a:extLst>
              <a:ext uri="{FF2B5EF4-FFF2-40B4-BE49-F238E27FC236}">
                <a16:creationId xmlns:a16="http://schemas.microsoft.com/office/drawing/2014/main" id="{AD245F29-ABE7-4BB1-8164-5F4C4604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257800" y="0"/>
            <a:ext cx="6926614" cy="1122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4" name="Title 1">
            <a:extLst>
              <a:ext uri="{FF2B5EF4-FFF2-40B4-BE49-F238E27FC236}">
                <a16:creationId xmlns:a16="http://schemas.microsoft.com/office/drawing/2014/main" id="{5170DF71-BC9C-B7FB-EF5C-5E483F24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14" y="1122363"/>
            <a:ext cx="3316463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If you like books</a:t>
            </a:r>
          </a:p>
        </p:txBody>
      </p:sp>
      <p:cxnSp>
        <p:nvCxnSpPr>
          <p:cNvPr id="12317" name="Straight Connector 12316">
            <a:extLst>
              <a:ext uri="{FF2B5EF4-FFF2-40B4-BE49-F238E27FC236}">
                <a16:creationId xmlns:a16="http://schemas.microsoft.com/office/drawing/2014/main" id="{CF00EEAF-0634-4EEB-81E5-9FBC2170F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7102" y="6051582"/>
            <a:ext cx="4847312" cy="8064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9" name="Straight Connector 12318">
            <a:extLst>
              <a:ext uri="{FF2B5EF4-FFF2-40B4-BE49-F238E27FC236}">
                <a16:creationId xmlns:a16="http://schemas.microsoft.com/office/drawing/2014/main" id="{53E11676-332F-449D-9A03-6CE4ED25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225160" y="0"/>
            <a:ext cx="3541141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Weapons of Math Destruction: Book Club | by Irene Bratsis | Analytics  Vidhya | Medium">
            <a:extLst>
              <a:ext uri="{FF2B5EF4-FFF2-40B4-BE49-F238E27FC236}">
                <a16:creationId xmlns:a16="http://schemas.microsoft.com/office/drawing/2014/main" id="{A47EFEFE-D3C9-F6DD-EABA-8EED865A3E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2755" y="661985"/>
            <a:ext cx="7228091" cy="55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8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9" name="Straight Connector 1331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1" name="Straight Connector 1332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3" name="Straight Connector 1332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5" name="Straight Connector 1332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7" name="Straight Connector 1332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9" name="Straight Connector 1332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1" name="Straight Connector 1333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333" name="Rectangle 13332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35" name="Rectangle 13334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ésar Chávez Quote: “Our language is the reflection of ourselves.”">
            <a:extLst>
              <a:ext uri="{FF2B5EF4-FFF2-40B4-BE49-F238E27FC236}">
                <a16:creationId xmlns:a16="http://schemas.microsoft.com/office/drawing/2014/main" id="{63CE953D-BC3E-8F18-E5DE-C89BDBBC7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1" y="533398"/>
            <a:ext cx="111252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37" name="Straight Connector 13336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9" name="Straight Connector 13338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1" name="Straight Connector 13340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3" name="Straight Connector 13342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5" name="Straight Connector 13344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7" name="Straight Connector 13346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9" name="Straight Connector 13348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90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8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CFF19-FA3A-E937-895B-37C20A6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08" y="657225"/>
            <a:ext cx="2965938" cy="2921385"/>
          </a:xfrm>
        </p:spPr>
        <p:txBody>
          <a:bodyPr anchor="t">
            <a:normAutofit/>
          </a:bodyPr>
          <a:lstStyle/>
          <a:p>
            <a:r>
              <a:rPr lang="en-US" sz="3600"/>
              <a:t>Gender Bias</a:t>
            </a:r>
          </a:p>
        </p:txBody>
      </p:sp>
      <p:cxnSp>
        <p:nvCxnSpPr>
          <p:cNvPr id="43" name="Straight Connector 12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4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2">
            <a:extLst>
              <a:ext uri="{FF2B5EF4-FFF2-40B4-BE49-F238E27FC236}">
                <a16:creationId xmlns:a16="http://schemas.microsoft.com/office/drawing/2014/main" id="{19BB68D7-938E-CA8C-6AF3-564DD177D7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785889"/>
              </p:ext>
            </p:extLst>
          </p:nvPr>
        </p:nvGraphicFramePr>
        <p:xfrm>
          <a:off x="4788040" y="728505"/>
          <a:ext cx="6541475" cy="526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886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ool teenager girl stuff and words seamless pattern drawing Stock Vector |  Adobe Stock">
            <a:extLst>
              <a:ext uri="{FF2B5EF4-FFF2-40B4-BE49-F238E27FC236}">
                <a16:creationId xmlns:a16="http://schemas.microsoft.com/office/drawing/2014/main" id="{AD1CA26F-A683-541A-07C0-C3A65F021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49927-9F80-BAB0-F0C8-67A64BAE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en-US" dirty="0"/>
              <a:t>Lists for Girls</a:t>
            </a:r>
          </a:p>
        </p:txBody>
      </p:sp>
      <p:cxnSp>
        <p:nvCxnSpPr>
          <p:cNvPr id="14345" name="Straight Connector 14344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59F57-BF43-D421-CF50-211A2BE10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r>
              <a:rPr lang="en-US" dirty="0"/>
              <a:t>Language Learning</a:t>
            </a:r>
          </a:p>
          <a:p>
            <a:r>
              <a:rPr lang="en-US" dirty="0"/>
              <a:t>Personal Interests and Hobbies</a:t>
            </a:r>
          </a:p>
          <a:p>
            <a:r>
              <a:rPr lang="en-US" dirty="0"/>
              <a:t>Goal Setting and Motivation</a:t>
            </a:r>
          </a:p>
          <a:p>
            <a:r>
              <a:rPr lang="en-US" dirty="0"/>
              <a:t>Social Issues and Activism</a:t>
            </a:r>
          </a:p>
        </p:txBody>
      </p:sp>
    </p:spTree>
    <p:extLst>
      <p:ext uri="{BB962C8B-B14F-4D97-AF65-F5344CB8AC3E}">
        <p14:creationId xmlns:p14="http://schemas.microsoft.com/office/powerpoint/2010/main" val="2300759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49927-9F80-BAB0-F0C8-67A64BAE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en-US" dirty="0"/>
              <a:t>Lists for Girls</a:t>
            </a:r>
          </a:p>
        </p:txBody>
      </p:sp>
      <p:pic>
        <p:nvPicPr>
          <p:cNvPr id="15362" name="Picture 2" descr="Girly Stuff (@cakecakecakee1) / Twitter">
            <a:extLst>
              <a:ext uri="{FF2B5EF4-FFF2-40B4-BE49-F238E27FC236}">
                <a16:creationId xmlns:a16="http://schemas.microsoft.com/office/drawing/2014/main" id="{5630EB7E-9445-7FDC-42F9-61D7B854A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59F57-BF43-D421-CF50-211A2BE10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r>
              <a:rPr lang="en-US" dirty="0"/>
              <a:t>Creative Writing Assistance</a:t>
            </a:r>
          </a:p>
          <a:p>
            <a:r>
              <a:rPr lang="en-US" dirty="0"/>
              <a:t>Fashion and Styling Advice</a:t>
            </a:r>
          </a:p>
          <a:p>
            <a:r>
              <a:rPr lang="en-US" dirty="0"/>
              <a:t>Pop Culture and Entertainment</a:t>
            </a:r>
          </a:p>
          <a:p>
            <a:r>
              <a:rPr lang="en-US" dirty="0"/>
              <a:t>Academic Support</a:t>
            </a:r>
          </a:p>
        </p:txBody>
      </p:sp>
      <p:cxnSp>
        <p:nvCxnSpPr>
          <p:cNvPr id="15369" name="Straight Connector 15368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6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The History Of Gaming: An Evolving Community | TechCrunch">
            <a:extLst>
              <a:ext uri="{FF2B5EF4-FFF2-40B4-BE49-F238E27FC236}">
                <a16:creationId xmlns:a16="http://schemas.microsoft.com/office/drawing/2014/main" id="{78EE0B4F-FAC9-D252-A262-F1FC2FB34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1EE16-5A6B-258F-E4AA-E76B6B32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en-US" dirty="0"/>
              <a:t>Lists for boys</a:t>
            </a:r>
          </a:p>
        </p:txBody>
      </p:sp>
      <p:cxnSp>
        <p:nvCxnSpPr>
          <p:cNvPr id="16393" name="Straight Connector 16392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D99E-C670-4CE4-A2B3-B55FE8E51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r>
              <a:rPr lang="en-US" dirty="0"/>
              <a:t>Gaming Recommendations </a:t>
            </a:r>
          </a:p>
          <a:p>
            <a:r>
              <a:rPr lang="en-US" dirty="0"/>
              <a:t>Sports and Fantasy Leagues </a:t>
            </a:r>
          </a:p>
          <a:p>
            <a:r>
              <a:rPr lang="en-US" dirty="0"/>
              <a:t>Technology and Gadgets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1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105210-61FE-4E9D-9076-A5618FDA8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49846-4BDD-C7D3-B81D-A5CE9014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6008914" cy="1683487"/>
          </a:xfrm>
        </p:spPr>
        <p:txBody>
          <a:bodyPr>
            <a:normAutofit/>
          </a:bodyPr>
          <a:lstStyle/>
          <a:p>
            <a:r>
              <a:rPr lang="en-US" dirty="0"/>
              <a:t>I am…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B75F32-F62B-8274-DAC2-4584AE627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16886"/>
            <a:ext cx="6150926" cy="3817091"/>
          </a:xfrm>
        </p:spPr>
        <p:txBody>
          <a:bodyPr>
            <a:normAutofit/>
          </a:bodyPr>
          <a:lstStyle/>
          <a:p>
            <a:r>
              <a:rPr lang="en-US" dirty="0"/>
              <a:t>From the Texas-Louisiana border</a:t>
            </a:r>
          </a:p>
          <a:p>
            <a:r>
              <a:rPr lang="en-US" dirty="0"/>
              <a:t>A big fan of college football and baseball</a:t>
            </a:r>
          </a:p>
          <a:p>
            <a:r>
              <a:rPr lang="en-US" dirty="0"/>
              <a:t>Usually going hiking or to a concert</a:t>
            </a:r>
          </a:p>
          <a:p>
            <a:r>
              <a:rPr lang="en-US" dirty="0"/>
              <a:t>A math-nerd who never grew up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1DF613-CD5C-4D37-9F6C-843AFBBBD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197929"/>
            <a:ext cx="2875207" cy="166007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B56F5D-A737-4E56-BCDD-0F992B89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6033977"/>
            <a:ext cx="7151914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human face, clothing, person&#10;&#10;Description automatically generated">
            <a:extLst>
              <a:ext uri="{FF2B5EF4-FFF2-40B4-BE49-F238E27FC236}">
                <a16:creationId xmlns:a16="http://schemas.microsoft.com/office/drawing/2014/main" id="{ABB9731B-C867-B5C2-C96D-BF74374A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48892" y="1314892"/>
            <a:ext cx="6858000" cy="42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20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1EE16-5A6B-258F-E4AA-E76B6B32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en-US" dirty="0"/>
              <a:t>Lists for boys</a:t>
            </a:r>
          </a:p>
        </p:txBody>
      </p:sp>
      <p:pic>
        <p:nvPicPr>
          <p:cNvPr id="17410" name="Picture 2" descr="Wonder Woman' Is Officially The Highest-Grossing Superhero Origin Film">
            <a:extLst>
              <a:ext uri="{FF2B5EF4-FFF2-40B4-BE49-F238E27FC236}">
                <a16:creationId xmlns:a16="http://schemas.microsoft.com/office/drawing/2014/main" id="{BDA749F4-9A11-5DCB-1F29-84E0B9C61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D99E-C670-4CE4-A2B3-B55FE8E51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r>
              <a:rPr lang="en-US" dirty="0"/>
              <a:t>Science Fiction and Fantasy</a:t>
            </a:r>
          </a:p>
          <a:p>
            <a:r>
              <a:rPr lang="en-US" dirty="0"/>
              <a:t>Sports Analytics and Strategy</a:t>
            </a:r>
          </a:p>
          <a:p>
            <a:r>
              <a:rPr lang="en-US" dirty="0"/>
              <a:t>Music and Bands</a:t>
            </a:r>
          </a:p>
          <a:p>
            <a:r>
              <a:rPr lang="en-US" dirty="0"/>
              <a:t>Action Movies and TV Shows</a:t>
            </a:r>
          </a:p>
          <a:p>
            <a:endParaRPr lang="en-US" dirty="0"/>
          </a:p>
        </p:txBody>
      </p:sp>
      <p:cxnSp>
        <p:nvCxnSpPr>
          <p:cNvPr id="17417" name="Straight Connector 17416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082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39" name="Straight Connector 1843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1" name="Straight Connector 1844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3" name="Straight Connector 1844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5" name="Straight Connector 1844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7" name="Straight Connector 1844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9" name="Straight Connector 1844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51" name="Straight Connector 1845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453" name="Rectangle 18452">
            <a:extLst>
              <a:ext uri="{FF2B5EF4-FFF2-40B4-BE49-F238E27FC236}">
                <a16:creationId xmlns:a16="http://schemas.microsoft.com/office/drawing/2014/main" id="{3EAA282C-D6AD-4614-A9F7-E9D8CDB6B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How to harness your own biases | CBC Radio">
            <a:extLst>
              <a:ext uri="{FF2B5EF4-FFF2-40B4-BE49-F238E27FC236}">
                <a16:creationId xmlns:a16="http://schemas.microsoft.com/office/drawing/2014/main" id="{4F3B6D2B-7258-6C59-6B5E-D5EF17C030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5" name="Rectangle 18454">
            <a:extLst>
              <a:ext uri="{FF2B5EF4-FFF2-40B4-BE49-F238E27FC236}">
                <a16:creationId xmlns:a16="http://schemas.microsoft.com/office/drawing/2014/main" id="{85349CB8-0027-49D3-B09C-B3097EB0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B1332-85FF-A8B7-005E-B6266A36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Other bias?</a:t>
            </a:r>
          </a:p>
        </p:txBody>
      </p:sp>
      <p:cxnSp>
        <p:nvCxnSpPr>
          <p:cNvPr id="18457" name="Straight Connector 18456">
            <a:extLst>
              <a:ext uri="{FF2B5EF4-FFF2-40B4-BE49-F238E27FC236}">
                <a16:creationId xmlns:a16="http://schemas.microsoft.com/office/drawing/2014/main" id="{C4A330F7-C135-4887-BEB7-71589721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59" name="Straight Connector 18458">
            <a:extLst>
              <a:ext uri="{FF2B5EF4-FFF2-40B4-BE49-F238E27FC236}">
                <a16:creationId xmlns:a16="http://schemas.microsoft.com/office/drawing/2014/main" id="{2B4BC022-2321-4FF2-BB92-B4B3F486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61" name="Straight Connector 18460">
            <a:extLst>
              <a:ext uri="{FF2B5EF4-FFF2-40B4-BE49-F238E27FC236}">
                <a16:creationId xmlns:a16="http://schemas.microsoft.com/office/drawing/2014/main" id="{26E8991A-3FA3-406E-92A6-7021C64B8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63" name="Straight Connector 18462">
            <a:extLst>
              <a:ext uri="{FF2B5EF4-FFF2-40B4-BE49-F238E27FC236}">
                <a16:creationId xmlns:a16="http://schemas.microsoft.com/office/drawing/2014/main" id="{74486EB5-0FC0-4694-8A6B-5084CCDF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65" name="Straight Connector 18464">
            <a:extLst>
              <a:ext uri="{FF2B5EF4-FFF2-40B4-BE49-F238E27FC236}">
                <a16:creationId xmlns:a16="http://schemas.microsoft.com/office/drawing/2014/main" id="{102A2150-2605-46B8-9C26-A96C0BB01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153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65" name="Straight Connector 1946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67" name="Straight Connector 1946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69" name="Straight Connector 1946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71" name="Straight Connector 1947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73" name="Straight Connector 1947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75" name="Straight Connector 1947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77" name="Straight Connector 1947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479" name="Rectangle 19478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 descr="AI is not magic: It's time to demystify and apply! | by Sharvarideshpande |  Medium">
            <a:extLst>
              <a:ext uri="{FF2B5EF4-FFF2-40B4-BE49-F238E27FC236}">
                <a16:creationId xmlns:a16="http://schemas.microsoft.com/office/drawing/2014/main" id="{EFE1B568-2AFA-66B8-4511-00FF640022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81" name="Straight Connector 19480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83" name="Straight Connector 19482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85" name="Straight Connector 19484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87" name="Straight Connector 19486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89" name="Straight Connector 19488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91" name="Straight Connector 19490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93" name="Straight Connector 19492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160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EAA282C-D6AD-4614-A9F7-E9D8CDB6B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glowing light bulb in sea of unlit bulbs">
            <a:extLst>
              <a:ext uri="{FF2B5EF4-FFF2-40B4-BE49-F238E27FC236}">
                <a16:creationId xmlns:a16="http://schemas.microsoft.com/office/drawing/2014/main" id="{8A267C3F-59DF-7D74-00F5-21CC25347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5349CB8-0027-49D3-B09C-B3097EB0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9E696-6D93-1E2E-C6A5-AB7A4446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Back to Psychology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ADA4F-163E-5997-9364-072BDC053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956" y="6059605"/>
            <a:ext cx="8598089" cy="5322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600" b="1" cap="all" spc="300"/>
              <a:t>Often people think about if they </a:t>
            </a:r>
            <a:r>
              <a:rPr lang="en-US" sz="1600" b="1" i="1" cap="all" spc="300"/>
              <a:t>can</a:t>
            </a:r>
            <a:r>
              <a:rPr lang="en-US" sz="1600" b="1" cap="all" spc="300"/>
              <a:t> but not if they </a:t>
            </a:r>
            <a:r>
              <a:rPr lang="en-US" sz="1600" b="1" i="1" cap="all" spc="300"/>
              <a:t>should</a:t>
            </a:r>
            <a:endParaRPr lang="en-US" sz="1600" b="1" cap="all" spc="3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A330F7-C135-4887-BEB7-71589721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4BC022-2321-4FF2-BB92-B4B3F486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E8991A-3FA3-406E-92A6-7021C64B8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4486EB5-0FC0-4694-8A6B-5084CCDF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2A2150-2605-46B8-9C26-A96C0BB01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635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0059AC-365B-EF09-49BB-7B7772E96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1" y="533398"/>
            <a:ext cx="11125200" cy="57912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012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94D0-F97A-7C3C-E78E-00A5DA4F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81FABD-9C16-0802-AEAD-E5A0FDBEB8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2009554"/>
          <a:ext cx="9906000" cy="402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24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54B6BC3-2B8F-4DD8-B857-0F8930EC4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3D black question marks with one yellow question mark">
            <a:extLst>
              <a:ext uri="{FF2B5EF4-FFF2-40B4-BE49-F238E27FC236}">
                <a16:creationId xmlns:a16="http://schemas.microsoft.com/office/drawing/2014/main" id="{7138CE8F-2F55-3E70-2BD4-F34CC0166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880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05989-7DB4-77D0-8776-F6691BF9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635624"/>
            <a:ext cx="6232201" cy="30684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61572A-1D1B-4050-AAAD-AE4B2AB1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-14464"/>
            <a:ext cx="12188952" cy="2583133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CC6741-2D53-4EFF-85C0-42C95E27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4293" y="5336275"/>
            <a:ext cx="6507707" cy="152172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0C4E58-6752-4DBB-B0C2-2D3206A07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33465" y="4490113"/>
            <a:ext cx="2058535" cy="237471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43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6" name="Rectangle 1079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8F215-DD0A-B17E-26AB-3EFEC6E4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909" y="533401"/>
            <a:ext cx="5663774" cy="16859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Professionally</a:t>
            </a:r>
          </a:p>
        </p:txBody>
      </p:sp>
      <p:sp>
        <p:nvSpPr>
          <p:cNvPr id="1087" name="Rectangle 23">
            <a:extLst>
              <a:ext uri="{FF2B5EF4-FFF2-40B4-BE49-F238E27FC236}">
                <a16:creationId xmlns:a16="http://schemas.microsoft.com/office/drawing/2014/main" id="{6C745475-F6E1-4944-B2F1-A82F3444F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8942"/>
            <a:ext cx="4135478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3105369 w 7480786"/>
              <a:gd name="connsiteY0" fmla="*/ 18674 h 6822053"/>
              <a:gd name="connsiteX1" fmla="*/ 7480786 w 7480786"/>
              <a:gd name="connsiteY1" fmla="*/ 0 h 6822053"/>
              <a:gd name="connsiteX2" fmla="*/ 7480786 w 7480786"/>
              <a:gd name="connsiteY2" fmla="*/ 6822053 h 6822053"/>
              <a:gd name="connsiteX3" fmla="*/ 0 w 7480786"/>
              <a:gd name="connsiteY3" fmla="*/ 6820387 h 6822053"/>
              <a:gd name="connsiteX4" fmla="*/ 3105369 w 7480786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786" h="6822053">
                <a:moveTo>
                  <a:pt x="3105369" y="18674"/>
                </a:moveTo>
                <a:lnTo>
                  <a:pt x="7480786" y="0"/>
                </a:lnTo>
                <a:lnTo>
                  <a:pt x="7480786" y="6822053"/>
                </a:lnTo>
                <a:lnTo>
                  <a:pt x="0" y="6820387"/>
                </a:lnTo>
                <a:lnTo>
                  <a:pt x="3105369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Texas Tech Red Raiders - Wikipedia">
            <a:extLst>
              <a:ext uri="{FF2B5EF4-FFF2-40B4-BE49-F238E27FC236}">
                <a16:creationId xmlns:a16="http://schemas.microsoft.com/office/drawing/2014/main" id="{5A70A970-DE86-7D18-3C27-FE44E382C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307" y="533400"/>
            <a:ext cx="2325948" cy="272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8" name="Straight Connector 1083">
            <a:extLst>
              <a:ext uri="{FF2B5EF4-FFF2-40B4-BE49-F238E27FC236}">
                <a16:creationId xmlns:a16="http://schemas.microsoft.com/office/drawing/2014/main" id="{E2F61726-9292-4844-9EBF-341051AA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44996"/>
            <a:ext cx="4651744" cy="26130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exas A&amp;M Aggies Logo and symbol, meaning, history, PNG, new">
            <a:extLst>
              <a:ext uri="{FF2B5EF4-FFF2-40B4-BE49-F238E27FC236}">
                <a16:creationId xmlns:a16="http://schemas.microsoft.com/office/drawing/2014/main" id="{8E1C566A-3F6E-3968-5891-314AC92C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00" y="3772745"/>
            <a:ext cx="4236986" cy="23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2F37917-329B-7459-4C16-B6B21C78FE58}"/>
              </a:ext>
            </a:extLst>
          </p:cNvPr>
          <p:cNvSpPr txBox="1">
            <a:spLocks/>
          </p:cNvSpPr>
          <p:nvPr/>
        </p:nvSpPr>
        <p:spPr>
          <a:xfrm>
            <a:off x="5719445" y="2357221"/>
            <a:ext cx="5697238" cy="3947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 went to Texas A&amp;M for my undergraduate degree.</a:t>
            </a:r>
          </a:p>
          <a:p>
            <a:r>
              <a:rPr lang="en-US" sz="3200" dirty="0"/>
              <a:t>Then to Texas Tech for my graduate degree.</a:t>
            </a:r>
          </a:p>
          <a:p>
            <a:endParaRPr lang="en-US" sz="3200" dirty="0"/>
          </a:p>
          <a:p>
            <a:r>
              <a:rPr lang="en-US" sz="3200" dirty="0"/>
              <a:t>My degrees are in … </a:t>
            </a:r>
          </a:p>
          <a:p>
            <a:r>
              <a:rPr lang="en-US" sz="3200" dirty="0"/>
              <a:t>PSYCHOLOGY!</a:t>
            </a:r>
          </a:p>
        </p:txBody>
      </p:sp>
    </p:spTree>
    <p:extLst>
      <p:ext uri="{BB962C8B-B14F-4D97-AF65-F5344CB8AC3E}">
        <p14:creationId xmlns:p14="http://schemas.microsoft.com/office/powerpoint/2010/main" val="98170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" name="Straight Connector 308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1" name="Straight Connector 309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93" name="Rectangle 3092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tream Shock Horror Deejay music | Listen to songs, albums, playlists for  free on SoundCloud">
            <a:extLst>
              <a:ext uri="{FF2B5EF4-FFF2-40B4-BE49-F238E27FC236}">
                <a16:creationId xmlns:a16="http://schemas.microsoft.com/office/drawing/2014/main" id="{2FE95E07-3A6D-E56A-31CB-7619455FF4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7BBF4-3136-0E1F-15C9-C876396F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PSYCHOLOGY?!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8125-4902-DE25-610E-F2F528C5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does psychology have to do with code or STEM careers?</a:t>
            </a:r>
          </a:p>
          <a:p>
            <a:r>
              <a:rPr lang="en-US" sz="2800" dirty="0"/>
              <a:t>Social science is </a:t>
            </a:r>
            <a:r>
              <a:rPr lang="en-US" sz="2800" i="1" dirty="0"/>
              <a:t>hard!</a:t>
            </a:r>
          </a:p>
          <a:p>
            <a:r>
              <a:rPr lang="en-US" sz="2800" dirty="0"/>
              <a:t>What I do:</a:t>
            </a:r>
          </a:p>
          <a:p>
            <a:pPr lvl="1"/>
            <a:r>
              <a:rPr lang="en-US" sz="2800" dirty="0"/>
              <a:t>Professor teaching statistics and natural language processing </a:t>
            </a:r>
          </a:p>
          <a:p>
            <a:pPr lvl="1"/>
            <a:r>
              <a:rPr lang="en-US" sz="2800" dirty="0"/>
              <a:t>Write statistics and science software </a:t>
            </a:r>
          </a:p>
          <a:p>
            <a:pPr lvl="1"/>
            <a:r>
              <a:rPr lang="en-US" sz="2800" dirty="0"/>
              <a:t>Run research projects using coding to create models and answer questions </a:t>
            </a:r>
          </a:p>
          <a:p>
            <a:pPr lvl="1"/>
            <a:r>
              <a:rPr lang="en-US" sz="2800" dirty="0"/>
              <a:t>Run a YouTube channel!</a:t>
            </a:r>
          </a:p>
        </p:txBody>
      </p:sp>
    </p:spTree>
    <p:extLst>
      <p:ext uri="{BB962C8B-B14F-4D97-AF65-F5344CB8AC3E}">
        <p14:creationId xmlns:p14="http://schemas.microsoft.com/office/powerpoint/2010/main" val="94080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8092E2-D77A-4CE6-BB2D-626978445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2CD835-4B0F-45D6-9B85-B049A1005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6CE7B-B232-41FF-6BD5-581F11ED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11309"/>
            <a:ext cx="9577116" cy="1221957"/>
          </a:xfrm>
        </p:spPr>
        <p:txBody>
          <a:bodyPr anchor="ctr">
            <a:normAutofit/>
          </a:bodyPr>
          <a:lstStyle/>
          <a:p>
            <a:r>
              <a:rPr lang="en-US" dirty="0"/>
              <a:t>Data Scientist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71A1EC-5980-40B2-973F-0D3D6630D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049A56-C4C2-4C0F-9F4F-D0E34391D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02BE56-7EB5-4E62-B6E2-1C49E470A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299548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36818F-D0E0-4B08-BA92-46D7C560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420471"/>
            <a:ext cx="5479065" cy="3884410"/>
          </a:xfrm>
        </p:spPr>
        <p:txBody>
          <a:bodyPr anchor="ctr">
            <a:normAutofit/>
          </a:bodyPr>
          <a:lstStyle/>
          <a:p>
            <a:r>
              <a:rPr lang="en-US" dirty="0"/>
              <a:t>I tell people I am a statistics professor</a:t>
            </a:r>
          </a:p>
          <a:p>
            <a:r>
              <a:rPr lang="en-US" dirty="0"/>
              <a:t>They don’t ask you any questions</a:t>
            </a:r>
          </a:p>
          <a:p>
            <a:r>
              <a:rPr lang="en-US" dirty="0"/>
              <a:t>Data scientist: a term for a person who uses coding to answer questions with data</a:t>
            </a:r>
          </a:p>
          <a:p>
            <a:r>
              <a:rPr lang="en-US" dirty="0"/>
              <a:t>A big job area! </a:t>
            </a:r>
          </a:p>
          <a:p>
            <a:endParaRPr lang="en-US" dirty="0"/>
          </a:p>
        </p:txBody>
      </p:sp>
      <p:pic>
        <p:nvPicPr>
          <p:cNvPr id="5" name="Content Placeholder 4" descr="A person and dog in a boat&#10;&#10;Description automatically generated with medium confidence">
            <a:extLst>
              <a:ext uri="{FF2B5EF4-FFF2-40B4-BE49-F238E27FC236}">
                <a16:creationId xmlns:a16="http://schemas.microsoft.com/office/drawing/2014/main" id="{093B38E2-E7EE-CFCA-0629-775EB5AF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77333" y="1943335"/>
            <a:ext cx="4862884" cy="496644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595B06-EDA5-4E45-BED4-7891E7E0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9C9A5D-F572-476A-99A9-700077150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592DA5-68A4-46A6-90EA-F0304FF8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-14436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78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B030B-3528-6896-5A14-AEE5FE2CD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/>
          <a:p>
            <a:r>
              <a:rPr lang="en-US" dirty="0"/>
              <a:t>Research</a:t>
            </a:r>
          </a:p>
        </p:txBody>
      </p:sp>
      <p:pic>
        <p:nvPicPr>
          <p:cNvPr id="4" name="Content Placeholder 4" descr="A dog wearing a shark fin vest on a boat&#10;&#10;Description automatically generated with medium confidence">
            <a:extLst>
              <a:ext uri="{FF2B5EF4-FFF2-40B4-BE49-F238E27FC236}">
                <a16:creationId xmlns:a16="http://schemas.microsoft.com/office/drawing/2014/main" id="{3B43A130-97A5-AAAE-3316-EF689CECE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92595-128C-4B36-9AED-A9254544B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>
            <a:normAutofit/>
          </a:bodyPr>
          <a:lstStyle/>
          <a:p>
            <a:r>
              <a:rPr lang="en-US" dirty="0"/>
              <a:t>Example research project:</a:t>
            </a:r>
          </a:p>
          <a:p>
            <a:r>
              <a:rPr lang="en-US" dirty="0"/>
              <a:t>Patients with migraine need help tracking their symptoms and headaches</a:t>
            </a:r>
          </a:p>
          <a:p>
            <a:r>
              <a:rPr lang="en-US" dirty="0"/>
              <a:t>We built them an app!</a:t>
            </a:r>
          </a:p>
          <a:p>
            <a:r>
              <a:rPr lang="en-US" dirty="0"/>
              <a:t>We used that data to make recommendations for how they can talk to their doctors (the psychology part).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26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BB2B-509A-C022-5A82-4D880711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D903-ACAB-776A-2304-54F8E1DC3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E58DE-C7F6-C5E0-3ECF-CCDEE96CB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8" y="116237"/>
            <a:ext cx="6096000" cy="6637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412D0-88F0-440F-00F9-0FEB2071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6237"/>
            <a:ext cx="6172734" cy="66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99197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1F1833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01DD6"/>
      </a:accent4>
      <a:accent5>
        <a:srgbClr val="2943E7"/>
      </a:accent5>
      <a:accent6>
        <a:srgbClr val="1781D5"/>
      </a:accent6>
      <a:hlink>
        <a:srgbClr val="433FB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586</Words>
  <Application>Microsoft Macintosh PowerPoint</Application>
  <PresentationFormat>Widescreen</PresentationFormat>
  <Paragraphs>112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Univers Condensed Light</vt:lpstr>
      <vt:lpstr>Walbaum Display Light</vt:lpstr>
      <vt:lpstr>AngleLinesVTI</vt:lpstr>
      <vt:lpstr>Breaking Barriers: Empowering Girls through Coding*</vt:lpstr>
      <vt:lpstr>Outline</vt:lpstr>
      <vt:lpstr>I am…</vt:lpstr>
      <vt:lpstr>Professionally</vt:lpstr>
      <vt:lpstr>PowerPoint Presentation</vt:lpstr>
      <vt:lpstr>PSYCHOLOGY?!</vt:lpstr>
      <vt:lpstr>Data Scientist</vt:lpstr>
      <vt:lpstr>Research</vt:lpstr>
      <vt:lpstr>PowerPoint Presentation</vt:lpstr>
      <vt:lpstr>The language Part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Lots of words</vt:lpstr>
      <vt:lpstr>chatGpt</vt:lpstr>
      <vt:lpstr>chatGpt</vt:lpstr>
      <vt:lpstr>PowerPoint Presentation</vt:lpstr>
      <vt:lpstr>Uses of ChatGpt</vt:lpstr>
      <vt:lpstr>Uses of ChatGpt</vt:lpstr>
      <vt:lpstr>PowerPoint Presentation</vt:lpstr>
      <vt:lpstr>Ethics</vt:lpstr>
      <vt:lpstr>If you like books</vt:lpstr>
      <vt:lpstr>PowerPoint Presentation</vt:lpstr>
      <vt:lpstr>Gender Bias</vt:lpstr>
      <vt:lpstr>Lists for Girls</vt:lpstr>
      <vt:lpstr>Lists for Girls</vt:lpstr>
      <vt:lpstr>Lists for boys</vt:lpstr>
      <vt:lpstr>Lists for boys</vt:lpstr>
      <vt:lpstr>Other bias?</vt:lpstr>
      <vt:lpstr>PowerPoint Presentation</vt:lpstr>
      <vt:lpstr>Back to Psychology</vt:lpstr>
      <vt:lpstr>PowerPoint Presentation</vt:lpstr>
      <vt:lpstr>Where do we go?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Barriers: Empowering Girls through Coding</dc:title>
  <dc:creator>Erin M. Buchanan</dc:creator>
  <cp:lastModifiedBy>Erin M. Buchanan</cp:lastModifiedBy>
  <cp:revision>1</cp:revision>
  <dcterms:created xsi:type="dcterms:W3CDTF">2023-06-12T20:08:38Z</dcterms:created>
  <dcterms:modified xsi:type="dcterms:W3CDTF">2023-06-12T23:10:20Z</dcterms:modified>
</cp:coreProperties>
</file>