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67" r:id="rId15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9847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2525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-375889"/>
              <a:satOff val="-9195"/>
              <a:lumOff val="-14901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7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9C3BA"/>
              </a:solidFill>
              <a:prstDash val="solid"/>
              <a:miter lim="400000"/>
            </a:ln>
          </a:top>
          <a:bottom>
            <a:ln w="12700" cap="flat">
              <a:solidFill>
                <a:srgbClr val="C9C3BA"/>
              </a:solidFill>
              <a:prstDash val="solid"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39D60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2525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>
              <a:hueOff val="708446"/>
              <a:satOff val="-4821"/>
              <a:lumOff val="-14251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chemeClr val="accent1">
              <a:hueOff val="-113918"/>
              <a:satOff val="19024"/>
              <a:lumOff val="19749"/>
              <a:alpha val="35000"/>
            </a:scheme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38AA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369196"/>
              <a:satOff val="13972"/>
              <a:lumOff val="-24493"/>
            </a:schemeClr>
          </a:solidFill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369194"/>
              <a:satOff val="6343"/>
              <a:lumOff val="-13963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solidFill>
                <a:srgbClr val="C9C3BA"/>
              </a:solidFill>
              <a:prstDash val="solid"/>
              <a:miter lim="400000"/>
            </a:ln>
          </a:left>
          <a:right>
            <a:ln w="12700" cap="flat">
              <a:solidFill>
                <a:srgbClr val="C9C3BA"/>
              </a:solidFill>
              <a:prstDash val="solid"/>
              <a:miter lim="400000"/>
            </a:ln>
          </a:right>
          <a:top>
            <a:ln w="12700" cap="flat">
              <a:solidFill>
                <a:srgbClr val="C9C3BA"/>
              </a:solidFill>
              <a:prstDash val="solid"/>
              <a:miter lim="400000"/>
            </a:ln>
          </a:top>
          <a:bottom>
            <a:ln w="12700" cap="flat">
              <a:solidFill>
                <a:srgbClr val="C9C3BA"/>
              </a:solidFill>
              <a:prstDash val="solid"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solidFill>
                <a:srgbClr val="C9C3B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6635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9847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3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9847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89847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76"/>
  </p:normalViewPr>
  <p:slideViewPr>
    <p:cSldViewPr snapToGrid="0" snapToObjects="1">
      <p:cViewPr varScale="1">
        <p:scale>
          <a:sx n="74" d="100"/>
          <a:sy n="74" d="100"/>
        </p:scale>
        <p:origin x="182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1" name="Shape 13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/>
        </p:nvSpPr>
        <p:spPr>
          <a:xfrm>
            <a:off x="508000" y="6591300"/>
            <a:ext cx="11999453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4" name="Shape 14"/>
          <p:cNvSpPr/>
          <p:nvPr/>
        </p:nvSpPr>
        <p:spPr>
          <a:xfrm>
            <a:off x="508000" y="4089400"/>
            <a:ext cx="12000019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5" name="Shape 15"/>
          <p:cNvSpPr/>
          <p:nvPr/>
        </p:nvSpPr>
        <p:spPr>
          <a:xfrm flipV="1">
            <a:off x="7994302" y="4526255"/>
            <a:ext cx="1" cy="1642759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6" name="Shape 16"/>
          <p:cNvSpPr>
            <a:spLocks noGrp="1"/>
          </p:cNvSpPr>
          <p:nvPr>
            <p:ph type="body" sz="quarter" idx="13"/>
          </p:nvPr>
        </p:nvSpPr>
        <p:spPr>
          <a:xfrm>
            <a:off x="508000" y="3505200"/>
            <a:ext cx="7200900" cy="5080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ClrTx/>
              <a:buSzTx/>
              <a:buFontTx/>
              <a:buNone/>
              <a:defRPr sz="2400" i="1"/>
            </a:lvl1pPr>
          </a:lstStyle>
          <a:p>
            <a:r>
              <a:t>Lorem Ipsum Dolor</a:t>
            </a:r>
          </a:p>
        </p:txBody>
      </p:sp>
      <p:sp>
        <p:nvSpPr>
          <p:cNvPr id="17" name="Shape 17"/>
          <p:cNvSpPr>
            <a:spLocks noGrp="1"/>
          </p:cNvSpPr>
          <p:nvPr>
            <p:ph type="title"/>
          </p:nvPr>
        </p:nvSpPr>
        <p:spPr>
          <a:xfrm>
            <a:off x="508000" y="4140200"/>
            <a:ext cx="7200900" cy="2413000"/>
          </a:xfrm>
          <a:prstGeom prst="rect">
            <a:avLst/>
          </a:prstGeom>
        </p:spPr>
        <p:txBody>
          <a:bodyPr/>
          <a:lstStyle>
            <a:lvl1pPr algn="l"/>
          </a:lstStyle>
          <a:p>
            <a:r>
              <a:t>Title Text</a:t>
            </a:r>
          </a:p>
        </p:txBody>
      </p:sp>
      <p:sp>
        <p:nvSpPr>
          <p:cNvPr id="18" name="Shape 18"/>
          <p:cNvSpPr>
            <a:spLocks noGrp="1"/>
          </p:cNvSpPr>
          <p:nvPr>
            <p:ph type="body" sz="quarter" idx="1"/>
          </p:nvPr>
        </p:nvSpPr>
        <p:spPr>
          <a:xfrm>
            <a:off x="8280400" y="4140200"/>
            <a:ext cx="4241800" cy="2413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2400"/>
            </a:lvl1pPr>
            <a:lvl2pPr marL="0" indent="228600">
              <a:spcBef>
                <a:spcPts val="0"/>
              </a:spcBef>
              <a:buClrTx/>
              <a:buSzTx/>
              <a:buFontTx/>
              <a:buNone/>
              <a:defRPr sz="2400"/>
            </a:lvl2pPr>
            <a:lvl3pPr marL="0" indent="457200">
              <a:spcBef>
                <a:spcPts val="0"/>
              </a:spcBef>
              <a:buClrTx/>
              <a:buSzTx/>
              <a:buFontTx/>
              <a:buNone/>
              <a:defRPr sz="2400"/>
            </a:lvl3pPr>
            <a:lvl4pPr marL="0" indent="685800">
              <a:spcBef>
                <a:spcPts val="0"/>
              </a:spcBef>
              <a:buClrTx/>
              <a:buSzTx/>
              <a:buFontTx/>
              <a:buNone/>
              <a:defRPr sz="2400"/>
            </a:lvl4pPr>
            <a:lvl5pPr marL="0" indent="914400">
              <a:spcBef>
                <a:spcPts val="0"/>
              </a:spcBef>
              <a:buClrTx/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" name="Shape 1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/>
          </p:cNvSpPr>
          <p:nvPr>
            <p:ph type="body" sz="quarter" idx="13"/>
          </p:nvPr>
        </p:nvSpPr>
        <p:spPr>
          <a:xfrm>
            <a:off x="533400" y="5969000"/>
            <a:ext cx="11938000" cy="6096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1200"/>
              </a:spcBef>
              <a:buClrTx/>
              <a:buSzTx/>
              <a:buFontTx/>
              <a:buNone/>
              <a:defRPr sz="3000" i="1"/>
            </a:lvl1pPr>
          </a:lstStyle>
          <a:p>
            <a:r>
              <a:t>–Johnny Appleseed</a:t>
            </a:r>
          </a:p>
        </p:txBody>
      </p:sp>
      <p:sp>
        <p:nvSpPr>
          <p:cNvPr id="108" name="Shape 108"/>
          <p:cNvSpPr>
            <a:spLocks noGrp="1"/>
          </p:cNvSpPr>
          <p:nvPr>
            <p:ph type="body" sz="quarter" idx="14"/>
          </p:nvPr>
        </p:nvSpPr>
        <p:spPr>
          <a:xfrm>
            <a:off x="1270000" y="4254500"/>
            <a:ext cx="10464800" cy="7112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FontTx/>
              <a:buNone/>
            </a:lvl1pPr>
          </a:lstStyle>
          <a:p>
            <a:r>
              <a:t>“Type a quote here.” </a:t>
            </a:r>
          </a:p>
        </p:txBody>
      </p:sp>
      <p:sp>
        <p:nvSpPr>
          <p:cNvPr id="109" name="Shape 10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 flipV="1">
            <a:off x="7994302" y="7053555"/>
            <a:ext cx="1" cy="1642759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7" name="Shape 27"/>
          <p:cNvSpPr/>
          <p:nvPr/>
        </p:nvSpPr>
        <p:spPr>
          <a:xfrm>
            <a:off x="508000" y="9131300"/>
            <a:ext cx="11999453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8" name="Shape 28"/>
          <p:cNvSpPr/>
          <p:nvPr/>
        </p:nvSpPr>
        <p:spPr>
          <a:xfrm>
            <a:off x="508000" y="6629400"/>
            <a:ext cx="12000019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9" name="Shape 29"/>
          <p:cNvSpPr/>
          <p:nvPr/>
        </p:nvSpPr>
        <p:spPr>
          <a:xfrm flipV="1">
            <a:off x="7994302" y="7053555"/>
            <a:ext cx="1" cy="1642759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0" name="Shape 30"/>
          <p:cNvSpPr>
            <a:spLocks noGrp="1"/>
          </p:cNvSpPr>
          <p:nvPr>
            <p:ph type="body" sz="quarter" idx="13"/>
          </p:nvPr>
        </p:nvSpPr>
        <p:spPr>
          <a:xfrm>
            <a:off x="508000" y="6096000"/>
            <a:ext cx="7200900" cy="5080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ClrTx/>
              <a:buSzTx/>
              <a:buFontTx/>
              <a:buNone/>
              <a:defRPr sz="2400" i="1"/>
            </a:lvl1pPr>
          </a:lstStyle>
          <a:p>
            <a:r>
              <a:t>Lorem Ipsum Dolor</a:t>
            </a:r>
          </a:p>
        </p:txBody>
      </p:sp>
      <p:sp>
        <p:nvSpPr>
          <p:cNvPr id="31" name="Shape 31"/>
          <p:cNvSpPr>
            <a:spLocks noGrp="1"/>
          </p:cNvSpPr>
          <p:nvPr>
            <p:ph type="pic" idx="14"/>
          </p:nvPr>
        </p:nvSpPr>
        <p:spPr>
          <a:xfrm>
            <a:off x="596900" y="633461"/>
            <a:ext cx="11811000" cy="52070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xfrm>
            <a:off x="508000" y="6680200"/>
            <a:ext cx="7200900" cy="2413000"/>
          </a:xfrm>
          <a:prstGeom prst="rect">
            <a:avLst/>
          </a:prstGeom>
        </p:spPr>
        <p:txBody>
          <a:bodyPr/>
          <a:lstStyle>
            <a:lvl1pPr algn="l"/>
          </a:lstStyle>
          <a:p>
            <a:r>
              <a:t>Title Text</a:t>
            </a:r>
          </a:p>
        </p:txBody>
      </p:sp>
      <p:sp>
        <p:nvSpPr>
          <p:cNvPr id="33" name="Shape 33"/>
          <p:cNvSpPr>
            <a:spLocks noGrp="1"/>
          </p:cNvSpPr>
          <p:nvPr>
            <p:ph type="body" sz="quarter" idx="1"/>
          </p:nvPr>
        </p:nvSpPr>
        <p:spPr>
          <a:xfrm>
            <a:off x="8280400" y="6680200"/>
            <a:ext cx="4241800" cy="2413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2400"/>
            </a:lvl1pPr>
            <a:lvl2pPr marL="0" indent="228600">
              <a:spcBef>
                <a:spcPts val="0"/>
              </a:spcBef>
              <a:buClrTx/>
              <a:buSzTx/>
              <a:buFontTx/>
              <a:buNone/>
              <a:defRPr sz="2400"/>
            </a:lvl2pPr>
            <a:lvl3pPr marL="0" indent="457200">
              <a:spcBef>
                <a:spcPts val="0"/>
              </a:spcBef>
              <a:buClrTx/>
              <a:buSzTx/>
              <a:buFontTx/>
              <a:buNone/>
              <a:defRPr sz="2400"/>
            </a:lvl3pPr>
            <a:lvl4pPr marL="0" indent="685800">
              <a:spcBef>
                <a:spcPts val="0"/>
              </a:spcBef>
              <a:buClrTx/>
              <a:buSzTx/>
              <a:buFontTx/>
              <a:buNone/>
              <a:defRPr sz="2400"/>
            </a:lvl4pPr>
            <a:lvl5pPr marL="0" indent="914400">
              <a:spcBef>
                <a:spcPts val="0"/>
              </a:spcBef>
              <a:buClrTx/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" name="Shape 3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/>
          </p:cNvSpPr>
          <p:nvPr>
            <p:ph type="title"/>
          </p:nvPr>
        </p:nvSpPr>
        <p:spPr>
          <a:xfrm>
            <a:off x="508000" y="3670300"/>
            <a:ext cx="11988800" cy="2413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2" name="Shape 4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508000" y="4876800"/>
            <a:ext cx="5676374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0" name="Shape 50"/>
          <p:cNvSpPr/>
          <p:nvPr/>
        </p:nvSpPr>
        <p:spPr>
          <a:xfrm>
            <a:off x="508000" y="2768600"/>
            <a:ext cx="5676316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1" name="Shape 51"/>
          <p:cNvSpPr>
            <a:spLocks noGrp="1"/>
          </p:cNvSpPr>
          <p:nvPr>
            <p:ph type="body" sz="quarter" idx="13"/>
          </p:nvPr>
        </p:nvSpPr>
        <p:spPr>
          <a:xfrm>
            <a:off x="508000" y="2171700"/>
            <a:ext cx="5676900" cy="5080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ClrTx/>
              <a:buSzTx/>
              <a:buFontTx/>
              <a:buNone/>
              <a:defRPr sz="2400" i="1"/>
            </a:lvl1pPr>
          </a:lstStyle>
          <a:p>
            <a:r>
              <a:t>Lorem Ipsum Dolor</a:t>
            </a:r>
          </a:p>
        </p:txBody>
      </p:sp>
      <p:sp>
        <p:nvSpPr>
          <p:cNvPr id="52" name="Shape 52"/>
          <p:cNvSpPr>
            <a:spLocks noGrp="1"/>
          </p:cNvSpPr>
          <p:nvPr>
            <p:ph type="pic" sz="half" idx="14"/>
          </p:nvPr>
        </p:nvSpPr>
        <p:spPr>
          <a:xfrm>
            <a:off x="6818219" y="647699"/>
            <a:ext cx="5588001" cy="83312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xfrm>
            <a:off x="508000" y="2806700"/>
            <a:ext cx="5676900" cy="2032000"/>
          </a:xfrm>
          <a:prstGeom prst="rect">
            <a:avLst/>
          </a:prstGeom>
        </p:spPr>
        <p:txBody>
          <a:bodyPr/>
          <a:lstStyle>
            <a:lvl1pPr algn="l">
              <a:defRPr sz="5600"/>
            </a:lvl1pPr>
          </a:lstStyle>
          <a:p>
            <a:r>
              <a:t>Title Text</a:t>
            </a:r>
          </a:p>
        </p:txBody>
      </p:sp>
      <p:sp>
        <p:nvSpPr>
          <p:cNvPr id="54" name="Shape 54"/>
          <p:cNvSpPr>
            <a:spLocks noGrp="1"/>
          </p:cNvSpPr>
          <p:nvPr>
            <p:ph type="body" sz="quarter" idx="1"/>
          </p:nvPr>
        </p:nvSpPr>
        <p:spPr>
          <a:xfrm>
            <a:off x="508000" y="5029200"/>
            <a:ext cx="5676900" cy="40132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2400"/>
            </a:lvl1pPr>
            <a:lvl2pPr marL="0" indent="228600">
              <a:spcBef>
                <a:spcPts val="0"/>
              </a:spcBef>
              <a:buClrTx/>
              <a:buSzTx/>
              <a:buFontTx/>
              <a:buNone/>
              <a:defRPr sz="2400"/>
            </a:lvl2pPr>
            <a:lvl3pPr marL="0" indent="457200">
              <a:spcBef>
                <a:spcPts val="0"/>
              </a:spcBef>
              <a:buClrTx/>
              <a:buSzTx/>
              <a:buFontTx/>
              <a:buNone/>
              <a:defRPr sz="2400"/>
            </a:lvl3pPr>
            <a:lvl4pPr marL="0" indent="685800">
              <a:spcBef>
                <a:spcPts val="0"/>
              </a:spcBef>
              <a:buClrTx/>
              <a:buSzTx/>
              <a:buFontTx/>
              <a:buNone/>
              <a:defRPr sz="2400"/>
            </a:lvl4pPr>
            <a:lvl5pPr marL="0" indent="914400">
              <a:spcBef>
                <a:spcPts val="0"/>
              </a:spcBef>
              <a:buClrTx/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5" name="Shape 5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3" name="Shape 6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1" name="Shape 7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2" name="Shape 7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/>
          </p:cNvSpPr>
          <p:nvPr>
            <p:ph type="pic" sz="half" idx="13"/>
          </p:nvPr>
        </p:nvSpPr>
        <p:spPr>
          <a:xfrm>
            <a:off x="6819900" y="2654300"/>
            <a:ext cx="5588000" cy="6350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0" name="Shape 8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1" name="Shape 81"/>
          <p:cNvSpPr>
            <a:spLocks noGrp="1"/>
          </p:cNvSpPr>
          <p:nvPr>
            <p:ph type="body" sz="half" idx="1"/>
          </p:nvPr>
        </p:nvSpPr>
        <p:spPr>
          <a:xfrm>
            <a:off x="508000" y="2730500"/>
            <a:ext cx="5816600" cy="6350000"/>
          </a:xfrm>
          <a:prstGeom prst="rect">
            <a:avLst/>
          </a:prstGeom>
        </p:spPr>
        <p:txBody>
          <a:bodyPr/>
          <a:lstStyle>
            <a:lvl1pPr marL="393700" indent="-393700">
              <a:spcBef>
                <a:spcPts val="1800"/>
              </a:spcBef>
              <a:buSzPct val="65000"/>
              <a:defRPr sz="3000"/>
            </a:lvl1pPr>
            <a:lvl2pPr marL="787400" indent="-393700">
              <a:spcBef>
                <a:spcPts val="1800"/>
              </a:spcBef>
              <a:buSzPct val="65000"/>
              <a:defRPr sz="3000"/>
            </a:lvl2pPr>
            <a:lvl3pPr marL="1181100" indent="-393700">
              <a:spcBef>
                <a:spcPts val="1800"/>
              </a:spcBef>
              <a:buSzPct val="65000"/>
              <a:defRPr sz="3000"/>
            </a:lvl3pPr>
            <a:lvl4pPr marL="1574800" indent="-393700">
              <a:spcBef>
                <a:spcPts val="1800"/>
              </a:spcBef>
              <a:buSzPct val="65000"/>
              <a:defRPr sz="3000"/>
            </a:lvl4pPr>
            <a:lvl5pPr marL="1968500" indent="-393700">
              <a:spcBef>
                <a:spcPts val="1800"/>
              </a:spcBef>
              <a:buSzPct val="65000"/>
              <a:defRPr sz="3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2" name="Shape 8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/>
          </p:cNvSpPr>
          <p:nvPr>
            <p:ph type="body" idx="1"/>
          </p:nvPr>
        </p:nvSpPr>
        <p:spPr>
          <a:xfrm>
            <a:off x="508000" y="1270000"/>
            <a:ext cx="11988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0" name="Shape 9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/>
          </p:cNvSpPr>
          <p:nvPr>
            <p:ph type="pic" sz="quarter" idx="13"/>
          </p:nvPr>
        </p:nvSpPr>
        <p:spPr>
          <a:xfrm>
            <a:off x="6856319" y="4772799"/>
            <a:ext cx="5499101" cy="42291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8" name="Shape 98"/>
          <p:cNvSpPr>
            <a:spLocks noGrp="1"/>
          </p:cNvSpPr>
          <p:nvPr>
            <p:ph type="pic" sz="quarter" idx="14"/>
          </p:nvPr>
        </p:nvSpPr>
        <p:spPr>
          <a:xfrm>
            <a:off x="6860562" y="609600"/>
            <a:ext cx="5499101" cy="35306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9" name="Shape 99"/>
          <p:cNvSpPr>
            <a:spLocks noGrp="1"/>
          </p:cNvSpPr>
          <p:nvPr>
            <p:ph type="pic" sz="half" idx="15"/>
          </p:nvPr>
        </p:nvSpPr>
        <p:spPr>
          <a:xfrm>
            <a:off x="557119" y="609599"/>
            <a:ext cx="5588001" cy="83947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0" name="Shape 10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508000" y="2171700"/>
            <a:ext cx="11997292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" name="Shape 3"/>
          <p:cNvSpPr/>
          <p:nvPr/>
        </p:nvSpPr>
        <p:spPr>
          <a:xfrm>
            <a:off x="508000" y="635000"/>
            <a:ext cx="11997292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" name="Shape 4"/>
          <p:cNvSpPr>
            <a:spLocks noGrp="1"/>
          </p:cNvSpPr>
          <p:nvPr>
            <p:ph type="title"/>
          </p:nvPr>
        </p:nvSpPr>
        <p:spPr>
          <a:xfrm>
            <a:off x="508000" y="800100"/>
            <a:ext cx="11988800" cy="121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5" name="Shape 5"/>
          <p:cNvSpPr>
            <a:spLocks noGrp="1"/>
          </p:cNvSpPr>
          <p:nvPr>
            <p:ph type="body" idx="1"/>
          </p:nvPr>
        </p:nvSpPr>
        <p:spPr>
          <a:xfrm>
            <a:off x="508000" y="2628900"/>
            <a:ext cx="11988800" cy="609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6324599" y="9258300"/>
            <a:ext cx="342901" cy="4064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>
                <a:solidFill>
                  <a:srgbClr val="4C4946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1pPr>
      <a:lvl2pPr marL="0" marR="0" indent="22860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2pPr>
      <a:lvl3pPr marL="0" marR="0" indent="45720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3pPr>
      <a:lvl4pPr marL="0" marR="0" indent="68580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4pPr>
      <a:lvl5pPr marL="0" marR="0" indent="91440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5pPr>
      <a:lvl6pPr marL="0" marR="0" indent="114300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6pPr>
      <a:lvl7pPr marL="0" marR="0" indent="137160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7pPr>
      <a:lvl8pPr marL="0" marR="0" indent="160020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8pPr>
      <a:lvl9pPr marL="0" marR="0" indent="182880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9pPr>
    </p:titleStyle>
    <p:bodyStyle>
      <a:lvl1pPr marL="4699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sz="3600" b="0" i="0" u="none" strike="noStrike" cap="none" spc="0" baseline="0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1pPr>
      <a:lvl2pPr marL="9398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sz="3600" b="0" i="0" u="none" strike="noStrike" cap="none" spc="0" baseline="0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2pPr>
      <a:lvl3pPr marL="14097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sz="3600" b="0" i="0" u="none" strike="noStrike" cap="none" spc="0" baseline="0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3pPr>
      <a:lvl4pPr marL="18796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sz="3600" b="0" i="0" u="none" strike="noStrike" cap="none" spc="0" baseline="0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4pPr>
      <a:lvl5pPr marL="23495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sz="3600" b="0" i="0" u="none" strike="noStrike" cap="none" spc="0" baseline="0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5pPr>
      <a:lvl6pPr marL="28194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sz="3600" b="0" i="0" u="none" strike="noStrike" cap="none" spc="0" baseline="0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6pPr>
      <a:lvl7pPr marL="32893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sz="3600" b="0" i="0" u="none" strike="noStrike" cap="none" spc="0" baseline="0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7pPr>
      <a:lvl8pPr marL="37592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sz="3600" b="0" i="0" u="none" strike="noStrike" cap="none" spc="0" baseline="0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8pPr>
      <a:lvl9pPr marL="42291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sz="3600" b="0" i="0" u="none" strike="noStrike" cap="none" spc="0" baseline="0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hyperlink" Target="mailto:calebzmarshall@icloud.co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Does God Speak in Threes?</a:t>
            </a:r>
          </a:p>
        </p:txBody>
      </p:sp>
      <p:sp>
        <p:nvSpPr>
          <p:cNvPr id="134" name="Shape 134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  <a:effectLst>
            <a:reflection stA="25026" endPos="40000" dir="5400000" sy="-100000" algn="bl" rotWithShape="0"/>
          </a:effectLst>
        </p:spPr>
        <p:txBody>
          <a:bodyPr/>
          <a:lstStyle>
            <a:lvl1pPr>
              <a:defRPr sz="5600"/>
            </a:lvl1pPr>
          </a:lstStyle>
          <a:p>
            <a:r>
              <a:t>Deutero-Isaiah and Latent Semantic Analysis</a:t>
            </a:r>
          </a:p>
        </p:txBody>
      </p:sp>
      <p:sp>
        <p:nvSpPr>
          <p:cNvPr id="135" name="Shape 135"/>
          <p:cNvSpPr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050" dirty="0" smtClean="0"/>
              <a:t>Caleb Marshall &amp; Dr. Erin Buchanan</a:t>
            </a:r>
          </a:p>
          <a:p>
            <a:r>
              <a:rPr lang="en-US" sz="2050" dirty="0" smtClean="0"/>
              <a:t>Missouri State University</a:t>
            </a:r>
          </a:p>
          <a:p>
            <a:r>
              <a:rPr lang="en-US" sz="2050" dirty="0" smtClean="0"/>
              <a:t>Department of Psychology</a:t>
            </a:r>
            <a:endParaRPr sz="2050" dirty="0"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1" animBg="1" advAuto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Results</a:t>
            </a:r>
          </a:p>
        </p:txBody>
      </p:sp>
      <p:sp>
        <p:nvSpPr>
          <p:cNvPr id="163" name="Shape 16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fontScale="92500"/>
          </a:bodyPr>
          <a:lstStyle/>
          <a:p>
            <a:r>
              <a:rPr dirty="0"/>
              <a:t>Cosine change from chapter-to-chapter </a:t>
            </a:r>
            <a:r>
              <a:rPr dirty="0" smtClean="0"/>
              <a:t>was </a:t>
            </a:r>
            <a:r>
              <a:rPr dirty="0"/>
              <a:t>significant.</a:t>
            </a:r>
          </a:p>
          <a:p>
            <a:pPr lvl="1"/>
            <a:r>
              <a:rPr dirty="0"/>
              <a:t>(r = -0.22, p &lt; </a:t>
            </a:r>
            <a:r>
              <a:rPr dirty="0" smtClean="0"/>
              <a:t>0.0001)</a:t>
            </a:r>
            <a:endParaRPr lang="en-US" dirty="0" smtClean="0"/>
          </a:p>
          <a:p>
            <a:r>
              <a:rPr lang="en-US" dirty="0" smtClean="0"/>
              <a:t>Section correlations were significant.</a:t>
            </a:r>
            <a:endParaRPr lang="en-US" dirty="0"/>
          </a:p>
          <a:p>
            <a:pPr lvl="1"/>
            <a:r>
              <a:rPr lang="en-US" dirty="0" smtClean="0"/>
              <a:t>No correlation from first Isaiah to </a:t>
            </a:r>
            <a:r>
              <a:rPr lang="en-US" dirty="0" err="1" smtClean="0"/>
              <a:t>Deutero</a:t>
            </a:r>
            <a:r>
              <a:rPr lang="en-US" dirty="0" smtClean="0"/>
              <a:t>/</a:t>
            </a:r>
            <a:r>
              <a:rPr lang="en-US" dirty="0" err="1" smtClean="0"/>
              <a:t>Trito</a:t>
            </a:r>
            <a:r>
              <a:rPr lang="en-US" dirty="0" smtClean="0"/>
              <a:t> Isaiah </a:t>
            </a:r>
          </a:p>
          <a:p>
            <a:pPr lvl="4"/>
            <a:r>
              <a:rPr lang="en-US" i="1" dirty="0" smtClean="0"/>
              <a:t>r </a:t>
            </a:r>
            <a:r>
              <a:rPr lang="en-US" dirty="0" smtClean="0"/>
              <a:t>= -0.01, </a:t>
            </a:r>
            <a:r>
              <a:rPr lang="en-US" i="1" dirty="0" smtClean="0"/>
              <a:t>r</a:t>
            </a:r>
            <a:r>
              <a:rPr lang="en-US" dirty="0" smtClean="0"/>
              <a:t> = 0.02</a:t>
            </a:r>
          </a:p>
          <a:p>
            <a:pPr lvl="1"/>
            <a:r>
              <a:rPr lang="en-US" dirty="0" smtClean="0"/>
              <a:t>Significant correlation between </a:t>
            </a:r>
            <a:r>
              <a:rPr lang="en-US" dirty="0" err="1" smtClean="0"/>
              <a:t>Deutero</a:t>
            </a:r>
            <a:r>
              <a:rPr lang="en-US" dirty="0" smtClean="0"/>
              <a:t> and </a:t>
            </a:r>
            <a:r>
              <a:rPr lang="en-US" dirty="0" err="1" smtClean="0"/>
              <a:t>Trito</a:t>
            </a:r>
            <a:r>
              <a:rPr lang="en-US" dirty="0" smtClean="0"/>
              <a:t> Isaiah</a:t>
            </a:r>
          </a:p>
          <a:p>
            <a:pPr lvl="4"/>
            <a:r>
              <a:rPr lang="en-US" i="1" dirty="0" smtClean="0"/>
              <a:t>r </a:t>
            </a:r>
            <a:r>
              <a:rPr lang="en-US" dirty="0" smtClean="0"/>
              <a:t>= -0.25</a:t>
            </a:r>
            <a:endParaRPr lang="en-US" i="1" dirty="0" smtClean="0"/>
          </a:p>
          <a:p>
            <a:pPr lvl="4"/>
            <a:endParaRPr lang="en-US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" grpId="1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What does this mean?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Future Written Corpora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rmAutofit fontScale="32500" lnSpcReduction="20000"/>
          </a:bodyPr>
          <a:lstStyle/>
          <a:p>
            <a:endParaRPr lang="en-US" sz="11200" dirty="0" smtClean="0"/>
          </a:p>
          <a:p>
            <a:r>
              <a:rPr lang="en-US" sz="11200" dirty="0" smtClean="0"/>
              <a:t>Genesis</a:t>
            </a:r>
          </a:p>
          <a:p>
            <a:r>
              <a:rPr lang="en-US" sz="11200" dirty="0" smtClean="0"/>
              <a:t>Exodus</a:t>
            </a:r>
          </a:p>
          <a:p>
            <a:r>
              <a:rPr lang="en-US" sz="11200" dirty="0" smtClean="0"/>
              <a:t>Joshua</a:t>
            </a:r>
          </a:p>
          <a:p>
            <a:r>
              <a:rPr lang="en-US" sz="11200" dirty="0" smtClean="0"/>
              <a:t>Judges</a:t>
            </a:r>
          </a:p>
          <a:p>
            <a:r>
              <a:rPr lang="en-US" sz="11200" dirty="0" smtClean="0"/>
              <a:t>Psalms</a:t>
            </a:r>
          </a:p>
          <a:p>
            <a:r>
              <a:rPr lang="en-US" sz="11200" dirty="0" smtClean="0"/>
              <a:t>Gospels</a:t>
            </a:r>
          </a:p>
          <a:p>
            <a:r>
              <a:rPr lang="en-US" sz="11200" dirty="0" smtClean="0"/>
              <a:t>Revelation</a:t>
            </a:r>
          </a:p>
          <a:p>
            <a:endParaRPr lang="en-US" sz="11200" dirty="0"/>
          </a:p>
          <a:p>
            <a:r>
              <a:rPr lang="en-US" sz="11200" dirty="0" smtClean="0"/>
              <a:t>Virgil</a:t>
            </a:r>
          </a:p>
          <a:p>
            <a:pPr lvl="1"/>
            <a:r>
              <a:rPr lang="en-US" sz="11200" i="1" dirty="0" smtClean="0"/>
              <a:t>Aeneid</a:t>
            </a:r>
          </a:p>
          <a:p>
            <a:pPr lvl="1"/>
            <a:r>
              <a:rPr lang="en-US" sz="11200" i="1" dirty="0" smtClean="0"/>
              <a:t>Odyssey</a:t>
            </a:r>
            <a:endParaRPr lang="en-US" sz="11200" dirty="0" smtClean="0"/>
          </a:p>
          <a:p>
            <a:r>
              <a:rPr lang="en-US" sz="11200" i="1" dirty="0" smtClean="0"/>
              <a:t>Beowulf</a:t>
            </a:r>
            <a:endParaRPr lang="en-US" sz="11200" dirty="0" smtClean="0"/>
          </a:p>
          <a:p>
            <a:r>
              <a:rPr lang="en-US" sz="11200" i="1" dirty="0" smtClean="0"/>
              <a:t>Key of Solomon</a:t>
            </a:r>
          </a:p>
          <a:p>
            <a:r>
              <a:rPr lang="en-US" sz="11200" i="1" dirty="0" smtClean="0"/>
              <a:t>1001 Nights</a:t>
            </a:r>
          </a:p>
          <a:p>
            <a:r>
              <a:rPr lang="en-US" sz="11200" dirty="0" smtClean="0"/>
              <a:t>Shakespearean Plays</a:t>
            </a:r>
          </a:p>
          <a:p>
            <a:endParaRPr lang="en-US" i="1" dirty="0" smtClean="0"/>
          </a:p>
        </p:txBody>
      </p:sp>
    </p:spTree>
    <p:extLst>
      <p:ext uri="{BB962C8B-B14F-4D97-AF65-F5344CB8AC3E}">
        <p14:creationId xmlns:p14="http://schemas.microsoft.com/office/powerpoint/2010/main" val="99294441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/>
              <a:t>Harris, Z. S. (1954). Distributional Structure. </a:t>
            </a:r>
            <a:r>
              <a:rPr lang="en-US" i="1" smtClean="0"/>
              <a:t>Word Structure</a:t>
            </a:r>
            <a:r>
              <a:rPr lang="en-US" smtClean="0"/>
              <a:t>, </a:t>
            </a:r>
            <a:r>
              <a:rPr lang="en-US" i="1" dirty="0"/>
              <a:t>10</a:t>
            </a:r>
            <a:r>
              <a:rPr lang="en-US" dirty="0"/>
              <a:t>(2–3), 146–162. https://</a:t>
            </a:r>
            <a:r>
              <a:rPr lang="en-US" dirty="0" err="1"/>
              <a:t>doi.org</a:t>
            </a:r>
            <a:r>
              <a:rPr lang="en-US" dirty="0"/>
              <a:t>/10.1007/978-94-009-8467-7_1</a:t>
            </a:r>
          </a:p>
          <a:p>
            <a:r>
              <a:rPr lang="en-US" dirty="0"/>
              <a:t>Jones, M. N., Willits, J., &amp; Dennis, S. (2015). Models of Semantic Memory. </a:t>
            </a:r>
            <a:r>
              <a:rPr lang="en-US" i="1" dirty="0"/>
              <a:t>Oxford Handbook of Mathematical and Computational Psychology</a:t>
            </a:r>
            <a:r>
              <a:rPr lang="en-US" dirty="0"/>
              <a:t>, 232–254. Retrieved from http://</a:t>
            </a:r>
            <a:r>
              <a:rPr lang="en-US" dirty="0" err="1"/>
              <a:t>psycnet.apa.org</a:t>
            </a:r>
            <a:r>
              <a:rPr lang="en-US" dirty="0"/>
              <a:t>/</a:t>
            </a:r>
            <a:r>
              <a:rPr lang="en-US" dirty="0" err="1"/>
              <a:t>psycinfo</a:t>
            </a:r>
            <a:r>
              <a:rPr lang="en-US" dirty="0"/>
              <a:t>/2004-17297-001</a:t>
            </a:r>
          </a:p>
          <a:p>
            <a:r>
              <a:rPr lang="en-US" dirty="0" err="1"/>
              <a:t>Landauer</a:t>
            </a:r>
            <a:r>
              <a:rPr lang="en-US" dirty="0"/>
              <a:t>, T. K., </a:t>
            </a:r>
            <a:r>
              <a:rPr lang="en-US" dirty="0" err="1"/>
              <a:t>Folt</a:t>
            </a:r>
            <a:r>
              <a:rPr lang="en-US" dirty="0"/>
              <a:t>, P. W., &amp; </a:t>
            </a:r>
            <a:r>
              <a:rPr lang="en-US" dirty="0" err="1"/>
              <a:t>Laham</a:t>
            </a:r>
            <a:r>
              <a:rPr lang="en-US" dirty="0"/>
              <a:t>, D. (1998). An introduction to latent semantic analysis. </a:t>
            </a:r>
            <a:r>
              <a:rPr lang="en-US" i="1" dirty="0"/>
              <a:t>Discourse Processes</a:t>
            </a:r>
            <a:r>
              <a:rPr lang="en-US" dirty="0"/>
              <a:t>, </a:t>
            </a:r>
            <a:r>
              <a:rPr lang="en-US" i="1" dirty="0"/>
              <a:t>25</a:t>
            </a:r>
            <a:r>
              <a:rPr lang="en-US" dirty="0"/>
              <a:t>(2), 259–284. https://</a:t>
            </a:r>
            <a:r>
              <a:rPr lang="en-US" dirty="0" err="1"/>
              <a:t>doi.org</a:t>
            </a:r>
            <a:r>
              <a:rPr lang="en-US" dirty="0"/>
              <a:t>/10.1080/01638539809545028</a:t>
            </a:r>
          </a:p>
          <a:p>
            <a:r>
              <a:rPr lang="en-US" dirty="0"/>
              <a:t>Pace, F. G. (1998). Textual Statistics . An Exploratory Tool for the Social Sciences Author ( s ): France Guerin-Pace Source : Population : An English Selection , Vol . 10 , No . 1 , New Methodological Approaches in the Social Sciences , ( 1998 ), pp . 73-95 Published by : I. </a:t>
            </a:r>
            <a:r>
              <a:rPr lang="en-US" i="1" dirty="0"/>
              <a:t>Social Sciences</a:t>
            </a:r>
            <a:r>
              <a:rPr lang="en-US" dirty="0"/>
              <a:t>, </a:t>
            </a:r>
            <a:r>
              <a:rPr lang="en-US" i="1" dirty="0"/>
              <a:t>10</a:t>
            </a:r>
            <a:r>
              <a:rPr lang="en-US" dirty="0"/>
              <a:t>(1), 73–95. Retrieved from http://</a:t>
            </a:r>
            <a:r>
              <a:rPr lang="en-US" dirty="0" err="1"/>
              <a:t>www.jstor.org</a:t>
            </a:r>
            <a:r>
              <a:rPr lang="en-US" dirty="0"/>
              <a:t>/stable/pdf/2998680.pdf</a:t>
            </a:r>
          </a:p>
          <a:p>
            <a:r>
              <a:rPr lang="en-US" dirty="0"/>
              <a:t>Quesada, J. F., </a:t>
            </a:r>
            <a:r>
              <a:rPr lang="en-US" dirty="0" err="1"/>
              <a:t>Kintsch</a:t>
            </a:r>
            <a:r>
              <a:rPr lang="en-US" dirty="0"/>
              <a:t>, W., &amp; Gomez, E. (2001). A computational theory of complex problem solving using the vector space model (part I): Latent Semantic Analysis, through the path of thousands of ants. </a:t>
            </a:r>
            <a:r>
              <a:rPr lang="en-US" i="1" dirty="0"/>
              <a:t>Cognitive Research with </a:t>
            </a:r>
            <a:r>
              <a:rPr lang="en-US" i="1" dirty="0" err="1"/>
              <a:t>Microworlds</a:t>
            </a:r>
            <a:r>
              <a:rPr lang="en-US" dirty="0"/>
              <a:t>, (part I), 117–131. Retrieved from http://</a:t>
            </a:r>
            <a:r>
              <a:rPr lang="en-US" dirty="0" err="1"/>
              <a:t>citeseerx.ist.psu.edu</a:t>
            </a:r>
            <a:r>
              <a:rPr lang="en-US" dirty="0"/>
              <a:t>/</a:t>
            </a:r>
            <a:r>
              <a:rPr lang="en-US" dirty="0" err="1"/>
              <a:t>viewdoc</a:t>
            </a:r>
            <a:r>
              <a:rPr lang="en-US" dirty="0"/>
              <a:t>/</a:t>
            </a:r>
            <a:r>
              <a:rPr lang="en-US" dirty="0" err="1"/>
              <a:t>download?doi</a:t>
            </a:r>
            <a:r>
              <a:rPr lang="en-US" dirty="0"/>
              <a:t>=10.1.1.11.2342%7B&amp;%7Drep=rep1%7B&amp;%7Dtype=pdf%7B%25%7D5Cnhttp://</a:t>
            </a:r>
            <a:r>
              <a:rPr lang="en-US" dirty="0" err="1"/>
              <a:t>lsa.colorado.edu</a:t>
            </a:r>
            <a:r>
              <a:rPr lang="en-US" dirty="0"/>
              <a:t>/papers/THEORETICALfinal.PDF%5Cnhttp://</a:t>
            </a:r>
            <a:r>
              <a:rPr lang="en-US" dirty="0" err="1"/>
              <a:t>citeseerx.ist.psu.edu</a:t>
            </a:r>
            <a:r>
              <a:rPr lang="en-US" dirty="0"/>
              <a:t>/</a:t>
            </a:r>
            <a:r>
              <a:rPr lang="en-US" dirty="0" err="1"/>
              <a:t>viewdoc</a:t>
            </a:r>
            <a:r>
              <a:rPr lang="en-US" dirty="0"/>
              <a:t>/</a:t>
            </a:r>
            <a:r>
              <a:rPr lang="en-US" dirty="0" err="1"/>
              <a:t>download?doi</a:t>
            </a:r>
            <a:r>
              <a:rPr lang="en-US" dirty="0"/>
              <a:t>=10.1.1.11.2342&amp;rep=rep1&amp;type=pdf%5Cnhttp://l</a:t>
            </a:r>
          </a:p>
          <a:p>
            <a:r>
              <a:rPr lang="en-US" dirty="0" err="1"/>
              <a:t>Rumelhart</a:t>
            </a:r>
            <a:r>
              <a:rPr lang="en-US" dirty="0"/>
              <a:t>, D. E., &amp; Todd, P. M. (1993). Learning and connectionist representations. </a:t>
            </a:r>
            <a:r>
              <a:rPr lang="en-US" i="1" dirty="0"/>
              <a:t>Attention and Performance XIV: Synergies in Experimental Psychology, Artificial Intelligence, and Cognitive Neuroscience</a:t>
            </a:r>
            <a:r>
              <a:rPr lang="en-US" dirty="0"/>
              <a:t>, 3–30. </a:t>
            </a:r>
          </a:p>
        </p:txBody>
      </p:sp>
    </p:spTree>
    <p:extLst>
      <p:ext uri="{BB962C8B-B14F-4D97-AF65-F5344CB8AC3E}">
        <p14:creationId xmlns:p14="http://schemas.microsoft.com/office/powerpoint/2010/main" val="154586762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t>–</a:t>
            </a:r>
            <a:r>
              <a:rPr i="0"/>
              <a:t>Feel free to send an email!</a:t>
            </a:r>
          </a:p>
        </p:txBody>
      </p:sp>
      <p:sp>
        <p:nvSpPr>
          <p:cNvPr id="168" name="Shape 168"/>
          <p:cNvSpPr>
            <a:spLocks noGrp="1"/>
          </p:cNvSpPr>
          <p:nvPr>
            <p:ph type="body" idx="14"/>
          </p:nvPr>
        </p:nvSpPr>
        <p:spPr>
          <a:prstGeom prst="rect">
            <a:avLst/>
          </a:prstGeom>
        </p:spPr>
        <p:txBody>
          <a:bodyPr/>
          <a:lstStyle>
            <a:lvl1pPr>
              <a:defRPr u="sng">
                <a:hlinkClick r:id="rId2"/>
              </a:defRPr>
            </a:lvl1pPr>
          </a:lstStyle>
          <a:p>
            <a:pPr>
              <a:defRPr u="none"/>
            </a:pPr>
            <a:r>
              <a:rPr u="sng">
                <a:hlinkClick r:id="rId2"/>
              </a:rPr>
              <a:t>calebzmarshall@icloud.com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Picture Placeholder 136"/>
          <p:cNvPicPr>
            <a:picLocks noGrp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6692900" y="2565400"/>
            <a:ext cx="5854700" cy="6694632"/>
          </a:xfrm>
          <a:prstGeom prst="rect">
            <a:avLst/>
          </a:prstGeom>
        </p:spPr>
      </p:pic>
      <p:sp>
        <p:nvSpPr>
          <p:cNvPr id="138" name="Shape 13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Isaiah</a:t>
            </a:r>
          </a:p>
        </p:txBody>
      </p:sp>
      <p:sp>
        <p:nvSpPr>
          <p:cNvPr id="139" name="Shape 139"/>
          <p:cNvSpPr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8th Century Jewish Prophet</a:t>
            </a:r>
          </a:p>
          <a:p>
            <a:r>
              <a:rPr dirty="0"/>
              <a:t>Supposed Author of Latter Prophetic Writing</a:t>
            </a:r>
          </a:p>
          <a:p>
            <a:r>
              <a:rPr dirty="0"/>
              <a:t>Recognized prophet in Judaism, Christianity and Islam.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1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Deutero-Isaiah Hypothesis</a:t>
            </a:r>
          </a:p>
        </p:txBody>
      </p:sp>
      <p:sp>
        <p:nvSpPr>
          <p:cNvPr id="142" name="Shape 14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Strong possibility of multiple Isaiah authors</a:t>
            </a:r>
          </a:p>
          <a:p>
            <a:r>
              <a:rPr dirty="0"/>
              <a:t>Variations in language and subject</a:t>
            </a:r>
          </a:p>
          <a:p>
            <a:r>
              <a:rPr dirty="0"/>
              <a:t>Strong scholarly </a:t>
            </a:r>
            <a:r>
              <a:rPr dirty="0" smtClean="0"/>
              <a:t>support</a:t>
            </a:r>
            <a:r>
              <a:rPr lang="en-US" dirty="0" smtClean="0"/>
              <a:t> (Brettler 2005)</a:t>
            </a:r>
            <a:endParaRPr dirty="0"/>
          </a:p>
          <a:p>
            <a:r>
              <a:rPr dirty="0"/>
              <a:t>Contradicts some religious traditions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25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1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Textual Analysis</a:t>
            </a:r>
          </a:p>
        </p:txBody>
      </p:sp>
      <p:sp>
        <p:nvSpPr>
          <p:cNvPr id="145" name="Shape 14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Term-by-Term Analysis</a:t>
            </a:r>
          </a:p>
          <a:p>
            <a:r>
              <a:t>Statistical Analysis</a:t>
            </a:r>
          </a:p>
          <a:p>
            <a:pPr lvl="1"/>
            <a:r>
              <a:t>Frequentist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1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So what now?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Picture Placeholder 148"/>
          <p:cNvPicPr>
            <a:picLocks noGrp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6729319" y="4683899"/>
            <a:ext cx="5753101" cy="4559301"/>
          </a:xfrm>
          <a:prstGeom prst="rect">
            <a:avLst/>
          </a:prstGeom>
        </p:spPr>
      </p:pic>
      <p:pic>
        <p:nvPicPr>
          <p:cNvPr id="150" name="Picture Placeholder 149"/>
          <p:cNvPicPr>
            <a:picLocks noGrp="1"/>
          </p:cNvPicPr>
          <p:nvPr>
            <p:ph type="pic" idx="14"/>
          </p:nvPr>
        </p:nvPicPr>
        <p:blipFill>
          <a:blip r:embed="rId3">
            <a:extLst/>
          </a:blip>
          <a:stretch>
            <a:fillRect/>
          </a:stretch>
        </p:blipFill>
        <p:spPr>
          <a:xfrm>
            <a:off x="6729319" y="520700"/>
            <a:ext cx="5753101" cy="3860800"/>
          </a:xfrm>
          <a:prstGeom prst="rect">
            <a:avLst/>
          </a:prstGeom>
        </p:spPr>
      </p:pic>
      <p:pic>
        <p:nvPicPr>
          <p:cNvPr id="151" name="pasted-image-filtered.jpeg"/>
          <p:cNvPicPr>
            <a:picLocks noGrp="1" noChangeAspect="1"/>
          </p:cNvPicPr>
          <p:nvPr>
            <p:ph type="pic" idx="15"/>
          </p:nvPr>
        </p:nvPicPr>
        <p:blipFill>
          <a:blip r:embed="rId4">
            <a:extLst/>
          </a:blip>
          <a:srcRect l="11124" r="29821" b="3146"/>
          <a:stretch>
            <a:fillRect/>
          </a:stretch>
        </p:blipFill>
        <p:spPr>
          <a:xfrm>
            <a:off x="546100" y="776454"/>
            <a:ext cx="5613400" cy="8200718"/>
          </a:xfrm>
          <a:prstGeom prst="rect">
            <a:avLst/>
          </a:prstGeom>
          <a:ln w="25400">
            <a:miter lim="400000"/>
          </a:ln>
          <a:effectLst>
            <a:outerShdw blurRad="190500" dist="101600" dir="5400000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/>
          </p:cNvSpPr>
          <p:nvPr>
            <p:ph type="title"/>
          </p:nvPr>
        </p:nvSpPr>
        <p:spPr>
          <a:xfrm>
            <a:off x="508000" y="793750"/>
            <a:ext cx="11988800" cy="1219200"/>
          </a:xfrm>
          <a:prstGeom prst="rect">
            <a:avLst/>
          </a:prstGeom>
        </p:spPr>
        <p:txBody>
          <a:bodyPr/>
          <a:lstStyle>
            <a:lvl1pPr defTabSz="549148">
              <a:spcBef>
                <a:spcPts val="1500"/>
              </a:spcBef>
              <a:defRPr sz="6580"/>
            </a:lvl1pPr>
          </a:lstStyle>
          <a:p>
            <a:r>
              <a:t>Context and Latent Semantic Analysis</a:t>
            </a:r>
          </a:p>
        </p:txBody>
      </p:sp>
      <p:sp>
        <p:nvSpPr>
          <p:cNvPr id="154" name="Shape 15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Instead of counting word frequency, what if we counted word </a:t>
            </a:r>
            <a:r>
              <a:rPr i="1" dirty="0"/>
              <a:t>relationship</a:t>
            </a:r>
            <a:r>
              <a:rPr dirty="0"/>
              <a:t>?</a:t>
            </a:r>
          </a:p>
          <a:p>
            <a:r>
              <a:rPr dirty="0"/>
              <a:t>Contextual Semantics</a:t>
            </a:r>
          </a:p>
          <a:p>
            <a:r>
              <a:rPr dirty="0"/>
              <a:t>Latent Semantic </a:t>
            </a:r>
            <a:r>
              <a:rPr dirty="0" smtClean="0"/>
              <a:t>Analysis</a:t>
            </a:r>
            <a:r>
              <a:rPr lang="en-US" dirty="0" smtClean="0"/>
              <a:t> (Landauer &amp; Dumais 1998; Jones 2010)</a:t>
            </a: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LSA and Isaiah</a:t>
            </a:r>
          </a:p>
        </p:txBody>
      </p:sp>
      <p:sp>
        <p:nvSpPr>
          <p:cNvPr id="157" name="Shape 1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Comparing the Contextual Semantics of Proto-Isaiah (Chs. 1-39) to Deutero (40-55) and Trito (56-66) Isaiah.</a:t>
            </a:r>
          </a:p>
          <a:p>
            <a:r>
              <a:rPr dirty="0"/>
              <a:t>Measuring term differences in Latent Semantic Space</a:t>
            </a:r>
            <a:r>
              <a:rPr dirty="0" smtClean="0"/>
              <a:t>.</a:t>
            </a:r>
            <a:endParaRPr lang="en-US" dirty="0" smtClean="0"/>
          </a:p>
          <a:p>
            <a:r>
              <a:rPr lang="en-US" dirty="0" smtClean="0"/>
              <a:t>Used a standardized correlation measure.</a:t>
            </a:r>
          </a:p>
          <a:p>
            <a:pPr lvl="1"/>
            <a:r>
              <a:rPr lang="en-US" dirty="0" smtClean="0"/>
              <a:t>Large correlation = More highly related</a:t>
            </a:r>
          </a:p>
          <a:p>
            <a:pPr lvl="1"/>
            <a:r>
              <a:rPr lang="en-US" dirty="0" smtClean="0"/>
              <a:t>Small correlation = Less highly related</a:t>
            </a: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Method</a:t>
            </a:r>
          </a:p>
        </p:txBody>
      </p:sp>
      <p:sp>
        <p:nvSpPr>
          <p:cNvPr id="160" name="Shape 16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Created a Latent Semantic Space for each </a:t>
            </a:r>
            <a:r>
              <a:rPr dirty="0" smtClean="0"/>
              <a:t>chapter</a:t>
            </a:r>
            <a:r>
              <a:rPr lang="en-US" dirty="0" smtClean="0"/>
              <a:t> of Isaiah</a:t>
            </a:r>
            <a:endParaRPr dirty="0"/>
          </a:p>
          <a:p>
            <a:r>
              <a:rPr dirty="0"/>
              <a:t>Calculated the total </a:t>
            </a:r>
            <a:r>
              <a:rPr dirty="0" smtClean="0"/>
              <a:t>cosine</a:t>
            </a:r>
            <a:r>
              <a:rPr lang="en-US" dirty="0" smtClean="0"/>
              <a:t> correlations </a:t>
            </a:r>
            <a:r>
              <a:rPr dirty="0" smtClean="0"/>
              <a:t>for </a:t>
            </a:r>
            <a:r>
              <a:rPr dirty="0"/>
              <a:t>each chapter.</a:t>
            </a:r>
          </a:p>
          <a:p>
            <a:r>
              <a:rPr dirty="0"/>
              <a:t>Compared </a:t>
            </a:r>
            <a:r>
              <a:rPr dirty="0" smtClean="0"/>
              <a:t>cosine</a:t>
            </a:r>
            <a:r>
              <a:rPr lang="en-US" dirty="0" smtClean="0"/>
              <a:t> correlation</a:t>
            </a:r>
            <a:r>
              <a:rPr dirty="0" smtClean="0"/>
              <a:t> </a:t>
            </a:r>
            <a:r>
              <a:rPr lang="en-US" dirty="0" smtClean="0"/>
              <a:t>for chapter pairs.</a:t>
            </a:r>
          </a:p>
          <a:p>
            <a:r>
              <a:rPr lang="en-US" dirty="0" smtClean="0"/>
              <a:t>Also examined correlations for entirety of Isaiah.</a:t>
            </a: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9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" grpId="1" animBg="1" advAuto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New_Template4">
  <a:themeElements>
    <a:clrScheme name="New_Template4">
      <a:dk1>
        <a:srgbClr val="414141"/>
      </a:dk1>
      <a:lt1>
        <a:srgbClr val="004141"/>
      </a:lt1>
      <a:dk2>
        <a:srgbClr val="66635F"/>
      </a:dk2>
      <a:lt2>
        <a:srgbClr val="C9C3BA"/>
      </a:lt2>
      <a:accent1>
        <a:srgbClr val="738FAF"/>
      </a:accent1>
      <a:accent2>
        <a:srgbClr val="74B6A8"/>
      </a:accent2>
      <a:accent3>
        <a:srgbClr val="A0AA69"/>
      </a:accent3>
      <a:accent4>
        <a:srgbClr val="CBA968"/>
      </a:accent4>
      <a:accent5>
        <a:srgbClr val="D08A7A"/>
      </a:accent5>
      <a:accent6>
        <a:srgbClr val="9E95A9"/>
      </a:accent6>
      <a:hlink>
        <a:srgbClr val="0000FF"/>
      </a:hlink>
      <a:folHlink>
        <a:srgbClr val="FF00FF"/>
      </a:folHlink>
    </a:clrScheme>
    <a:fontScheme name="New_Template4">
      <a:majorFont>
        <a:latin typeface="Bodoni SvtyTwo ITC TT-Book"/>
        <a:ea typeface="Bodoni SvtyTwo ITC TT-Book"/>
        <a:cs typeface="Bodoni SvtyTwo ITC TT-Book"/>
      </a:majorFont>
      <a:minorFont>
        <a:latin typeface="Bodoni SvtyTwo ITC TT-Book"/>
        <a:ea typeface="Bodoni SvtyTwo ITC TT-Book"/>
        <a:cs typeface="Bodoni SvtyTwo ITC TT-Book"/>
      </a:minorFont>
    </a:fontScheme>
    <a:fmtScheme name="New_Template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33948" dir="2700000" rotWithShape="0">
                <a:srgbClr val="3B3936"/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1414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414141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New_Template4">
  <a:themeElements>
    <a:clrScheme name="New_Template4">
      <a:dk1>
        <a:srgbClr val="000000"/>
      </a:dk1>
      <a:lt1>
        <a:srgbClr val="FFFFFF"/>
      </a:lt1>
      <a:dk2>
        <a:srgbClr val="66635F"/>
      </a:dk2>
      <a:lt2>
        <a:srgbClr val="C9C3BA"/>
      </a:lt2>
      <a:accent1>
        <a:srgbClr val="738FAF"/>
      </a:accent1>
      <a:accent2>
        <a:srgbClr val="74B6A8"/>
      </a:accent2>
      <a:accent3>
        <a:srgbClr val="A0AA69"/>
      </a:accent3>
      <a:accent4>
        <a:srgbClr val="CBA968"/>
      </a:accent4>
      <a:accent5>
        <a:srgbClr val="D08A7A"/>
      </a:accent5>
      <a:accent6>
        <a:srgbClr val="9E95A9"/>
      </a:accent6>
      <a:hlink>
        <a:srgbClr val="0000FF"/>
      </a:hlink>
      <a:folHlink>
        <a:srgbClr val="FF00FF"/>
      </a:folHlink>
    </a:clrScheme>
    <a:fontScheme name="New_Template4">
      <a:majorFont>
        <a:latin typeface="Bodoni SvtyTwo ITC TT-Book"/>
        <a:ea typeface="Bodoni SvtyTwo ITC TT-Book"/>
        <a:cs typeface="Bodoni SvtyTwo ITC TT-Book"/>
      </a:majorFont>
      <a:minorFont>
        <a:latin typeface="Bodoni SvtyTwo ITC TT-Book"/>
        <a:ea typeface="Bodoni SvtyTwo ITC TT-Book"/>
        <a:cs typeface="Bodoni SvtyTwo ITC TT-Book"/>
      </a:minorFont>
    </a:fontScheme>
    <a:fmtScheme name="New_Template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33948" dir="2700000" rotWithShape="0">
                <a:srgbClr val="3B3936"/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1414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414141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408</Words>
  <Application>Microsoft Macintosh PowerPoint</Application>
  <PresentationFormat>Custom</PresentationFormat>
  <Paragraphs>69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Bodoni SvtyTwo ITC TT-Book</vt:lpstr>
      <vt:lpstr>Helvetica</vt:lpstr>
      <vt:lpstr>Helvetica Neue</vt:lpstr>
      <vt:lpstr>Palatino</vt:lpstr>
      <vt:lpstr>Zapf Dingbats</vt:lpstr>
      <vt:lpstr>New_Template4</vt:lpstr>
      <vt:lpstr>Deutero-Isaiah and Latent Semantic Analysis</vt:lpstr>
      <vt:lpstr>Isaiah</vt:lpstr>
      <vt:lpstr>Deutero-Isaiah Hypothesis</vt:lpstr>
      <vt:lpstr>Textual Analysis</vt:lpstr>
      <vt:lpstr>So what now?</vt:lpstr>
      <vt:lpstr>PowerPoint Presentation</vt:lpstr>
      <vt:lpstr>Context and Latent Semantic Analysis</vt:lpstr>
      <vt:lpstr>LSA and Isaiah</vt:lpstr>
      <vt:lpstr>Method</vt:lpstr>
      <vt:lpstr>Results</vt:lpstr>
      <vt:lpstr>What does this mean?</vt:lpstr>
      <vt:lpstr>Possible Future Written Corpora</vt:lpstr>
      <vt:lpstr>References</vt:lpstr>
      <vt:lpstr>PowerPoint Presentation</vt:lpstr>
    </vt:vector>
  </TitlesOfParts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Deutero-Isaiah and Latent Semantic Analysis</dc:title>
  <cp:lastModifiedBy>Marshall, Caleb Z</cp:lastModifiedBy>
  <cp:revision>8</cp:revision>
  <dcterms:modified xsi:type="dcterms:W3CDTF">2017-03-31T15:52:30Z</dcterms:modified>
</cp:coreProperties>
</file>