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8" r:id="rId2"/>
    <p:sldId id="259" r:id="rId3"/>
    <p:sldId id="261" r:id="rId4"/>
    <p:sldId id="260" r:id="rId5"/>
    <p:sldId id="262" r:id="rId6"/>
    <p:sldId id="266" r:id="rId7"/>
    <p:sldId id="268" r:id="rId8"/>
    <p:sldId id="272" r:id="rId9"/>
    <p:sldId id="273" r:id="rId10"/>
    <p:sldId id="271" r:id="rId11"/>
    <p:sldId id="297" r:id="rId12"/>
    <p:sldId id="298" r:id="rId13"/>
    <p:sldId id="308" r:id="rId14"/>
    <p:sldId id="275" r:id="rId15"/>
    <p:sldId id="299" r:id="rId16"/>
    <p:sldId id="300" r:id="rId17"/>
    <p:sldId id="301" r:id="rId18"/>
    <p:sldId id="302" r:id="rId19"/>
    <p:sldId id="303" r:id="rId20"/>
    <p:sldId id="304" r:id="rId21"/>
    <p:sldId id="305" r:id="rId22"/>
    <p:sldId id="307" r:id="rId23"/>
    <p:sldId id="309" r:id="rId24"/>
    <p:sldId id="316" r:id="rId25"/>
    <p:sldId id="310" r:id="rId26"/>
    <p:sldId id="313" r:id="rId27"/>
    <p:sldId id="314" r:id="rId28"/>
    <p:sldId id="315" r:id="rId29"/>
    <p:sldId id="312" r:id="rId30"/>
    <p:sldId id="317"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3DE314-E049-054F-B6FD-F90F3827E793}" v="1" dt="2022-03-24T23:09:48.3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1"/>
    <p:restoredTop sz="96327"/>
  </p:normalViewPr>
  <p:slideViewPr>
    <p:cSldViewPr snapToGrid="0" snapToObjects="1">
      <p:cViewPr varScale="1">
        <p:scale>
          <a:sx n="128" d="100"/>
          <a:sy n="128" d="100"/>
        </p:scale>
        <p:origin x="2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M. Buchanan" userId="a202a620-6e05-42b1-a3fc-fcfad0b42cdc" providerId="ADAL" clId="{5B3DE314-E049-054F-B6FD-F90F3827E793}"/>
    <pc:docChg chg="modSld modMainMaster">
      <pc:chgData name="Erin M. Buchanan" userId="a202a620-6e05-42b1-a3fc-fcfad0b42cdc" providerId="ADAL" clId="{5B3DE314-E049-054F-B6FD-F90F3827E793}" dt="2022-03-24T23:09:48.311" v="0" actId="18331"/>
      <pc:docMkLst>
        <pc:docMk/>
      </pc:docMkLst>
      <pc:sldChg chg="setBg">
        <pc:chgData name="Erin M. Buchanan" userId="a202a620-6e05-42b1-a3fc-fcfad0b42cdc" providerId="ADAL" clId="{5B3DE314-E049-054F-B6FD-F90F3827E793}" dt="2022-03-24T23:09:48.311" v="0" actId="18331"/>
        <pc:sldMkLst>
          <pc:docMk/>
          <pc:sldMk cId="1419775958" sldId="258"/>
        </pc:sldMkLst>
      </pc:sldChg>
      <pc:sldChg chg="setBg">
        <pc:chgData name="Erin M. Buchanan" userId="a202a620-6e05-42b1-a3fc-fcfad0b42cdc" providerId="ADAL" clId="{5B3DE314-E049-054F-B6FD-F90F3827E793}" dt="2022-03-24T23:09:48.311" v="0" actId="18331"/>
        <pc:sldMkLst>
          <pc:docMk/>
          <pc:sldMk cId="904367393" sldId="259"/>
        </pc:sldMkLst>
      </pc:sldChg>
      <pc:sldChg chg="setBg">
        <pc:chgData name="Erin M. Buchanan" userId="a202a620-6e05-42b1-a3fc-fcfad0b42cdc" providerId="ADAL" clId="{5B3DE314-E049-054F-B6FD-F90F3827E793}" dt="2022-03-24T23:09:48.311" v="0" actId="18331"/>
        <pc:sldMkLst>
          <pc:docMk/>
          <pc:sldMk cId="3222645595" sldId="260"/>
        </pc:sldMkLst>
      </pc:sldChg>
      <pc:sldChg chg="setBg">
        <pc:chgData name="Erin M. Buchanan" userId="a202a620-6e05-42b1-a3fc-fcfad0b42cdc" providerId="ADAL" clId="{5B3DE314-E049-054F-B6FD-F90F3827E793}" dt="2022-03-24T23:09:48.311" v="0" actId="18331"/>
        <pc:sldMkLst>
          <pc:docMk/>
          <pc:sldMk cId="2281106791" sldId="261"/>
        </pc:sldMkLst>
      </pc:sldChg>
      <pc:sldChg chg="setBg">
        <pc:chgData name="Erin M. Buchanan" userId="a202a620-6e05-42b1-a3fc-fcfad0b42cdc" providerId="ADAL" clId="{5B3DE314-E049-054F-B6FD-F90F3827E793}" dt="2022-03-24T23:09:48.311" v="0" actId="18331"/>
        <pc:sldMkLst>
          <pc:docMk/>
          <pc:sldMk cId="0" sldId="262"/>
        </pc:sldMkLst>
      </pc:sldChg>
      <pc:sldChg chg="setBg">
        <pc:chgData name="Erin M. Buchanan" userId="a202a620-6e05-42b1-a3fc-fcfad0b42cdc" providerId="ADAL" clId="{5B3DE314-E049-054F-B6FD-F90F3827E793}" dt="2022-03-24T23:09:48.311" v="0" actId="18331"/>
        <pc:sldMkLst>
          <pc:docMk/>
          <pc:sldMk cId="0" sldId="266"/>
        </pc:sldMkLst>
      </pc:sldChg>
      <pc:sldChg chg="setBg">
        <pc:chgData name="Erin M. Buchanan" userId="a202a620-6e05-42b1-a3fc-fcfad0b42cdc" providerId="ADAL" clId="{5B3DE314-E049-054F-B6FD-F90F3827E793}" dt="2022-03-24T23:09:48.311" v="0" actId="18331"/>
        <pc:sldMkLst>
          <pc:docMk/>
          <pc:sldMk cId="0" sldId="268"/>
        </pc:sldMkLst>
      </pc:sldChg>
      <pc:sldChg chg="setBg">
        <pc:chgData name="Erin M. Buchanan" userId="a202a620-6e05-42b1-a3fc-fcfad0b42cdc" providerId="ADAL" clId="{5B3DE314-E049-054F-B6FD-F90F3827E793}" dt="2022-03-24T23:09:48.311" v="0" actId="18331"/>
        <pc:sldMkLst>
          <pc:docMk/>
          <pc:sldMk cId="0" sldId="271"/>
        </pc:sldMkLst>
      </pc:sldChg>
      <pc:sldChg chg="setBg">
        <pc:chgData name="Erin M. Buchanan" userId="a202a620-6e05-42b1-a3fc-fcfad0b42cdc" providerId="ADAL" clId="{5B3DE314-E049-054F-B6FD-F90F3827E793}" dt="2022-03-24T23:09:48.311" v="0" actId="18331"/>
        <pc:sldMkLst>
          <pc:docMk/>
          <pc:sldMk cId="0" sldId="272"/>
        </pc:sldMkLst>
      </pc:sldChg>
      <pc:sldChg chg="setBg">
        <pc:chgData name="Erin M. Buchanan" userId="a202a620-6e05-42b1-a3fc-fcfad0b42cdc" providerId="ADAL" clId="{5B3DE314-E049-054F-B6FD-F90F3827E793}" dt="2022-03-24T23:09:48.311" v="0" actId="18331"/>
        <pc:sldMkLst>
          <pc:docMk/>
          <pc:sldMk cId="0" sldId="273"/>
        </pc:sldMkLst>
      </pc:sldChg>
      <pc:sldChg chg="setBg">
        <pc:chgData name="Erin M. Buchanan" userId="a202a620-6e05-42b1-a3fc-fcfad0b42cdc" providerId="ADAL" clId="{5B3DE314-E049-054F-B6FD-F90F3827E793}" dt="2022-03-24T23:09:48.311" v="0" actId="18331"/>
        <pc:sldMkLst>
          <pc:docMk/>
          <pc:sldMk cId="0" sldId="275"/>
        </pc:sldMkLst>
      </pc:sldChg>
      <pc:sldChg chg="setBg">
        <pc:chgData name="Erin M. Buchanan" userId="a202a620-6e05-42b1-a3fc-fcfad0b42cdc" providerId="ADAL" clId="{5B3DE314-E049-054F-B6FD-F90F3827E793}" dt="2022-03-24T23:09:48.311" v="0" actId="18331"/>
        <pc:sldMkLst>
          <pc:docMk/>
          <pc:sldMk cId="0" sldId="297"/>
        </pc:sldMkLst>
      </pc:sldChg>
      <pc:sldChg chg="setBg">
        <pc:chgData name="Erin M. Buchanan" userId="a202a620-6e05-42b1-a3fc-fcfad0b42cdc" providerId="ADAL" clId="{5B3DE314-E049-054F-B6FD-F90F3827E793}" dt="2022-03-24T23:09:48.311" v="0" actId="18331"/>
        <pc:sldMkLst>
          <pc:docMk/>
          <pc:sldMk cId="3093085022" sldId="298"/>
        </pc:sldMkLst>
      </pc:sldChg>
      <pc:sldChg chg="setBg">
        <pc:chgData name="Erin M. Buchanan" userId="a202a620-6e05-42b1-a3fc-fcfad0b42cdc" providerId="ADAL" clId="{5B3DE314-E049-054F-B6FD-F90F3827E793}" dt="2022-03-24T23:09:48.311" v="0" actId="18331"/>
        <pc:sldMkLst>
          <pc:docMk/>
          <pc:sldMk cId="0" sldId="299"/>
        </pc:sldMkLst>
      </pc:sldChg>
      <pc:sldChg chg="setBg">
        <pc:chgData name="Erin M. Buchanan" userId="a202a620-6e05-42b1-a3fc-fcfad0b42cdc" providerId="ADAL" clId="{5B3DE314-E049-054F-B6FD-F90F3827E793}" dt="2022-03-24T23:09:48.311" v="0" actId="18331"/>
        <pc:sldMkLst>
          <pc:docMk/>
          <pc:sldMk cId="0" sldId="300"/>
        </pc:sldMkLst>
      </pc:sldChg>
      <pc:sldChg chg="setBg">
        <pc:chgData name="Erin M. Buchanan" userId="a202a620-6e05-42b1-a3fc-fcfad0b42cdc" providerId="ADAL" clId="{5B3DE314-E049-054F-B6FD-F90F3827E793}" dt="2022-03-24T23:09:48.311" v="0" actId="18331"/>
        <pc:sldMkLst>
          <pc:docMk/>
          <pc:sldMk cId="0" sldId="301"/>
        </pc:sldMkLst>
      </pc:sldChg>
      <pc:sldChg chg="setBg">
        <pc:chgData name="Erin M. Buchanan" userId="a202a620-6e05-42b1-a3fc-fcfad0b42cdc" providerId="ADAL" clId="{5B3DE314-E049-054F-B6FD-F90F3827E793}" dt="2022-03-24T23:09:48.311" v="0" actId="18331"/>
        <pc:sldMkLst>
          <pc:docMk/>
          <pc:sldMk cId="0" sldId="302"/>
        </pc:sldMkLst>
      </pc:sldChg>
      <pc:sldChg chg="setBg">
        <pc:chgData name="Erin M. Buchanan" userId="a202a620-6e05-42b1-a3fc-fcfad0b42cdc" providerId="ADAL" clId="{5B3DE314-E049-054F-B6FD-F90F3827E793}" dt="2022-03-24T23:09:48.311" v="0" actId="18331"/>
        <pc:sldMkLst>
          <pc:docMk/>
          <pc:sldMk cId="0" sldId="303"/>
        </pc:sldMkLst>
      </pc:sldChg>
      <pc:sldChg chg="setBg">
        <pc:chgData name="Erin M. Buchanan" userId="a202a620-6e05-42b1-a3fc-fcfad0b42cdc" providerId="ADAL" clId="{5B3DE314-E049-054F-B6FD-F90F3827E793}" dt="2022-03-24T23:09:48.311" v="0" actId="18331"/>
        <pc:sldMkLst>
          <pc:docMk/>
          <pc:sldMk cId="0" sldId="304"/>
        </pc:sldMkLst>
      </pc:sldChg>
      <pc:sldChg chg="setBg">
        <pc:chgData name="Erin M. Buchanan" userId="a202a620-6e05-42b1-a3fc-fcfad0b42cdc" providerId="ADAL" clId="{5B3DE314-E049-054F-B6FD-F90F3827E793}" dt="2022-03-24T23:09:48.311" v="0" actId="18331"/>
        <pc:sldMkLst>
          <pc:docMk/>
          <pc:sldMk cId="0" sldId="305"/>
        </pc:sldMkLst>
      </pc:sldChg>
      <pc:sldChg chg="setBg">
        <pc:chgData name="Erin M. Buchanan" userId="a202a620-6e05-42b1-a3fc-fcfad0b42cdc" providerId="ADAL" clId="{5B3DE314-E049-054F-B6FD-F90F3827E793}" dt="2022-03-24T23:09:48.311" v="0" actId="18331"/>
        <pc:sldMkLst>
          <pc:docMk/>
          <pc:sldMk cId="0" sldId="306"/>
        </pc:sldMkLst>
      </pc:sldChg>
      <pc:sldChg chg="setBg">
        <pc:chgData name="Erin M. Buchanan" userId="a202a620-6e05-42b1-a3fc-fcfad0b42cdc" providerId="ADAL" clId="{5B3DE314-E049-054F-B6FD-F90F3827E793}" dt="2022-03-24T23:09:48.311" v="0" actId="18331"/>
        <pc:sldMkLst>
          <pc:docMk/>
          <pc:sldMk cId="0" sldId="307"/>
        </pc:sldMkLst>
      </pc:sldChg>
      <pc:sldChg chg="setBg">
        <pc:chgData name="Erin M. Buchanan" userId="a202a620-6e05-42b1-a3fc-fcfad0b42cdc" providerId="ADAL" clId="{5B3DE314-E049-054F-B6FD-F90F3827E793}" dt="2022-03-24T23:09:48.311" v="0" actId="18331"/>
        <pc:sldMkLst>
          <pc:docMk/>
          <pc:sldMk cId="1382705555" sldId="308"/>
        </pc:sldMkLst>
      </pc:sldChg>
      <pc:sldChg chg="setBg">
        <pc:chgData name="Erin M. Buchanan" userId="a202a620-6e05-42b1-a3fc-fcfad0b42cdc" providerId="ADAL" clId="{5B3DE314-E049-054F-B6FD-F90F3827E793}" dt="2022-03-24T23:09:48.311" v="0" actId="18331"/>
        <pc:sldMkLst>
          <pc:docMk/>
          <pc:sldMk cId="407467780" sldId="309"/>
        </pc:sldMkLst>
      </pc:sldChg>
      <pc:sldChg chg="setBg">
        <pc:chgData name="Erin M. Buchanan" userId="a202a620-6e05-42b1-a3fc-fcfad0b42cdc" providerId="ADAL" clId="{5B3DE314-E049-054F-B6FD-F90F3827E793}" dt="2022-03-24T23:09:48.311" v="0" actId="18331"/>
        <pc:sldMkLst>
          <pc:docMk/>
          <pc:sldMk cId="3677648" sldId="310"/>
        </pc:sldMkLst>
      </pc:sldChg>
      <pc:sldChg chg="setBg">
        <pc:chgData name="Erin M. Buchanan" userId="a202a620-6e05-42b1-a3fc-fcfad0b42cdc" providerId="ADAL" clId="{5B3DE314-E049-054F-B6FD-F90F3827E793}" dt="2022-03-24T23:09:48.311" v="0" actId="18331"/>
        <pc:sldMkLst>
          <pc:docMk/>
          <pc:sldMk cId="3665787047" sldId="312"/>
        </pc:sldMkLst>
      </pc:sldChg>
      <pc:sldChg chg="setBg">
        <pc:chgData name="Erin M. Buchanan" userId="a202a620-6e05-42b1-a3fc-fcfad0b42cdc" providerId="ADAL" clId="{5B3DE314-E049-054F-B6FD-F90F3827E793}" dt="2022-03-24T23:09:48.311" v="0" actId="18331"/>
        <pc:sldMkLst>
          <pc:docMk/>
          <pc:sldMk cId="1183940092" sldId="313"/>
        </pc:sldMkLst>
      </pc:sldChg>
      <pc:sldChg chg="setBg">
        <pc:chgData name="Erin M. Buchanan" userId="a202a620-6e05-42b1-a3fc-fcfad0b42cdc" providerId="ADAL" clId="{5B3DE314-E049-054F-B6FD-F90F3827E793}" dt="2022-03-24T23:09:48.311" v="0" actId="18331"/>
        <pc:sldMkLst>
          <pc:docMk/>
          <pc:sldMk cId="1218283720" sldId="314"/>
        </pc:sldMkLst>
      </pc:sldChg>
      <pc:sldChg chg="setBg">
        <pc:chgData name="Erin M. Buchanan" userId="a202a620-6e05-42b1-a3fc-fcfad0b42cdc" providerId="ADAL" clId="{5B3DE314-E049-054F-B6FD-F90F3827E793}" dt="2022-03-24T23:09:48.311" v="0" actId="18331"/>
        <pc:sldMkLst>
          <pc:docMk/>
          <pc:sldMk cId="677853275" sldId="315"/>
        </pc:sldMkLst>
      </pc:sldChg>
      <pc:sldChg chg="setBg">
        <pc:chgData name="Erin M. Buchanan" userId="a202a620-6e05-42b1-a3fc-fcfad0b42cdc" providerId="ADAL" clId="{5B3DE314-E049-054F-B6FD-F90F3827E793}" dt="2022-03-24T23:09:48.311" v="0" actId="18331"/>
        <pc:sldMkLst>
          <pc:docMk/>
          <pc:sldMk cId="1106328317" sldId="316"/>
        </pc:sldMkLst>
      </pc:sldChg>
      <pc:sldChg chg="setBg">
        <pc:chgData name="Erin M. Buchanan" userId="a202a620-6e05-42b1-a3fc-fcfad0b42cdc" providerId="ADAL" clId="{5B3DE314-E049-054F-B6FD-F90F3827E793}" dt="2022-03-24T23:09:48.311" v="0" actId="18331"/>
        <pc:sldMkLst>
          <pc:docMk/>
          <pc:sldMk cId="2376365950" sldId="317"/>
        </pc:sldMkLst>
      </pc:sldChg>
      <pc:sldMasterChg chg="setBg modSldLayout">
        <pc:chgData name="Erin M. Buchanan" userId="a202a620-6e05-42b1-a3fc-fcfad0b42cdc" providerId="ADAL" clId="{5B3DE314-E049-054F-B6FD-F90F3827E793}" dt="2022-03-24T23:09:48.311" v="0" actId="18331"/>
        <pc:sldMasterMkLst>
          <pc:docMk/>
          <pc:sldMasterMk cId="2876715976" sldId="2147483648"/>
        </pc:sldMasterMkLst>
        <pc:sldLayoutChg chg="setBg">
          <pc:chgData name="Erin M. Buchanan" userId="a202a620-6e05-42b1-a3fc-fcfad0b42cdc" providerId="ADAL" clId="{5B3DE314-E049-054F-B6FD-F90F3827E793}" dt="2022-03-24T23:09:48.311" v="0" actId="18331"/>
          <pc:sldLayoutMkLst>
            <pc:docMk/>
            <pc:sldMasterMk cId="2876715976" sldId="2147483648"/>
            <pc:sldLayoutMk cId="2009911330" sldId="2147483649"/>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3873261289" sldId="2147483650"/>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1520577624" sldId="2147483651"/>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865472414" sldId="2147483652"/>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1322027614" sldId="2147483653"/>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4026300932" sldId="2147483654"/>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1027323750" sldId="2147483655"/>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3366432522" sldId="2147483656"/>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858875199" sldId="2147483657"/>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3218765738" sldId="2147483658"/>
          </pc:sldLayoutMkLst>
        </pc:sldLayoutChg>
        <pc:sldLayoutChg chg="setBg">
          <pc:chgData name="Erin M. Buchanan" userId="a202a620-6e05-42b1-a3fc-fcfad0b42cdc" providerId="ADAL" clId="{5B3DE314-E049-054F-B6FD-F90F3827E793}" dt="2022-03-24T23:09:48.311" v="0" actId="18331"/>
          <pc:sldLayoutMkLst>
            <pc:docMk/>
            <pc:sldMasterMk cId="2876715976" sldId="2147483648"/>
            <pc:sldLayoutMk cId="3305496514" sldId="2147483659"/>
          </pc:sldLayoutMkLst>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ata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6A18F-8F69-CF4E-8378-CFCEE47EBCEC}"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12318876-1564-A744-AE86-EB87A5EBA936}">
      <dgm:prSet phldrT="[Text]"/>
      <dgm:spPr/>
      <dgm:t>
        <a:bodyPr/>
        <a:lstStyle/>
        <a:p>
          <a:r>
            <a:rPr lang="en-US" dirty="0"/>
            <a:t>Submission and Evaluation</a:t>
          </a:r>
        </a:p>
      </dgm:t>
    </dgm:pt>
    <dgm:pt modelId="{CDC14610-490E-C446-A1C2-499FDFEE5307}" type="parTrans" cxnId="{736EC4DD-8F12-1C4B-9BA3-188FAA6AC236}">
      <dgm:prSet/>
      <dgm:spPr/>
      <dgm:t>
        <a:bodyPr/>
        <a:lstStyle/>
        <a:p>
          <a:endParaRPr lang="en-US"/>
        </a:p>
      </dgm:t>
    </dgm:pt>
    <dgm:pt modelId="{6C514818-6383-D14C-AFB2-1FBE29189B7A}" type="sibTrans" cxnId="{736EC4DD-8F12-1C4B-9BA3-188FAA6AC236}">
      <dgm:prSet/>
      <dgm:spPr/>
      <dgm:t>
        <a:bodyPr/>
        <a:lstStyle/>
        <a:p>
          <a:endParaRPr lang="en-US"/>
        </a:p>
      </dgm:t>
    </dgm:pt>
    <dgm:pt modelId="{8EB5410B-9516-B24A-8FB9-BC27C79A13D0}">
      <dgm:prSet phldrT="[Text]"/>
      <dgm:spPr/>
      <dgm:t>
        <a:bodyPr/>
        <a:lstStyle/>
        <a:p>
          <a:r>
            <a:rPr lang="en-US" dirty="0"/>
            <a:t>Feasibility Review, Identify Reviewers</a:t>
          </a:r>
        </a:p>
      </dgm:t>
    </dgm:pt>
    <dgm:pt modelId="{50F24B38-3EB1-D141-9988-068B2AE7AD9D}" type="parTrans" cxnId="{CD26DBFB-91C0-3A49-B658-53988A5795D4}">
      <dgm:prSet/>
      <dgm:spPr/>
      <dgm:t>
        <a:bodyPr/>
        <a:lstStyle/>
        <a:p>
          <a:endParaRPr lang="en-US"/>
        </a:p>
      </dgm:t>
    </dgm:pt>
    <dgm:pt modelId="{071A2874-9079-CC43-A6ED-5C9A74686FC4}" type="sibTrans" cxnId="{CD26DBFB-91C0-3A49-B658-53988A5795D4}">
      <dgm:prSet/>
      <dgm:spPr/>
      <dgm:t>
        <a:bodyPr/>
        <a:lstStyle/>
        <a:p>
          <a:endParaRPr lang="en-US"/>
        </a:p>
      </dgm:t>
    </dgm:pt>
    <dgm:pt modelId="{CDF44E45-CB0B-B745-8C49-51A3AD33A49D}">
      <dgm:prSet phldrT="[Text]"/>
      <dgm:spPr/>
      <dgm:t>
        <a:bodyPr/>
        <a:lstStyle/>
        <a:p>
          <a:r>
            <a:rPr lang="en-US" dirty="0"/>
            <a:t>Submission Review</a:t>
          </a:r>
        </a:p>
      </dgm:t>
    </dgm:pt>
    <dgm:pt modelId="{FB7323BE-2444-7B41-8E18-174C0F78FD08}" type="parTrans" cxnId="{68049178-B97F-2647-ACC7-6727D382A834}">
      <dgm:prSet/>
      <dgm:spPr/>
      <dgm:t>
        <a:bodyPr/>
        <a:lstStyle/>
        <a:p>
          <a:endParaRPr lang="en-US"/>
        </a:p>
      </dgm:t>
    </dgm:pt>
    <dgm:pt modelId="{964E34C2-8956-B047-B674-18D2CCE41B57}" type="sibTrans" cxnId="{68049178-B97F-2647-ACC7-6727D382A834}">
      <dgm:prSet/>
      <dgm:spPr/>
      <dgm:t>
        <a:bodyPr/>
        <a:lstStyle/>
        <a:p>
          <a:endParaRPr lang="en-US"/>
        </a:p>
      </dgm:t>
    </dgm:pt>
    <dgm:pt modelId="{17DE8322-03BC-0648-8D3E-3F6D2DAF28F8}">
      <dgm:prSet phldrT="[Text]"/>
      <dgm:spPr/>
      <dgm:t>
        <a:bodyPr/>
        <a:lstStyle/>
        <a:p>
          <a:r>
            <a:rPr lang="en-US" dirty="0"/>
            <a:t>Preparation</a:t>
          </a:r>
        </a:p>
      </dgm:t>
    </dgm:pt>
    <dgm:pt modelId="{FAA9E064-7039-EA46-B782-97817F8CDE0E}" type="parTrans" cxnId="{4DC55AC2-2958-9A4C-9514-D580D32F89A8}">
      <dgm:prSet/>
      <dgm:spPr/>
      <dgm:t>
        <a:bodyPr/>
        <a:lstStyle/>
        <a:p>
          <a:endParaRPr lang="en-US"/>
        </a:p>
      </dgm:t>
    </dgm:pt>
    <dgm:pt modelId="{4C78D164-188C-DC40-9497-43C5E1900EC5}" type="sibTrans" cxnId="{4DC55AC2-2958-9A4C-9514-D580D32F89A8}">
      <dgm:prSet/>
      <dgm:spPr/>
      <dgm:t>
        <a:bodyPr/>
        <a:lstStyle/>
        <a:p>
          <a:endParaRPr lang="en-US"/>
        </a:p>
      </dgm:t>
    </dgm:pt>
    <dgm:pt modelId="{BB3EDD3E-FD8D-C442-86F6-F3DE2BD64730}">
      <dgm:prSet phldrT="[Text]"/>
      <dgm:spPr/>
      <dgm:t>
        <a:bodyPr/>
        <a:lstStyle/>
        <a:p>
          <a:r>
            <a:rPr lang="en-US" dirty="0"/>
            <a:t>Finalize Protocol</a:t>
          </a:r>
        </a:p>
      </dgm:t>
    </dgm:pt>
    <dgm:pt modelId="{EA50AAE7-6DF2-F848-B8F0-9ADC4012B120}" type="parTrans" cxnId="{3C56BC71-24F2-1D40-BFB9-2600CFBF5828}">
      <dgm:prSet/>
      <dgm:spPr/>
      <dgm:t>
        <a:bodyPr/>
        <a:lstStyle/>
        <a:p>
          <a:endParaRPr lang="en-US"/>
        </a:p>
      </dgm:t>
    </dgm:pt>
    <dgm:pt modelId="{7C743086-DFE2-E143-9519-8311B89C117B}" type="sibTrans" cxnId="{3C56BC71-24F2-1D40-BFB9-2600CFBF5828}">
      <dgm:prSet/>
      <dgm:spPr/>
      <dgm:t>
        <a:bodyPr/>
        <a:lstStyle/>
        <a:p>
          <a:endParaRPr lang="en-US"/>
        </a:p>
      </dgm:t>
    </dgm:pt>
    <dgm:pt modelId="{8057AD31-5D9A-FC48-BDD0-59DD7629F850}">
      <dgm:prSet phldrT="[Text]"/>
      <dgm:spPr/>
      <dgm:t>
        <a:bodyPr/>
        <a:lstStyle/>
        <a:p>
          <a:r>
            <a:rPr lang="en-US" dirty="0"/>
            <a:t>Establish Collaboration Agreement</a:t>
          </a:r>
        </a:p>
      </dgm:t>
    </dgm:pt>
    <dgm:pt modelId="{24F260EB-9A33-6F47-9F1A-F781BA996E0F}" type="parTrans" cxnId="{FAE010E1-9A14-D240-A52C-7DE8040B470E}">
      <dgm:prSet/>
      <dgm:spPr/>
      <dgm:t>
        <a:bodyPr/>
        <a:lstStyle/>
        <a:p>
          <a:endParaRPr lang="en-US"/>
        </a:p>
      </dgm:t>
    </dgm:pt>
    <dgm:pt modelId="{EC5CED7A-DCEF-7F4D-AB49-B180FCCEA3CA}" type="sibTrans" cxnId="{FAE010E1-9A14-D240-A52C-7DE8040B470E}">
      <dgm:prSet/>
      <dgm:spPr/>
      <dgm:t>
        <a:bodyPr/>
        <a:lstStyle/>
        <a:p>
          <a:endParaRPr lang="en-US"/>
        </a:p>
      </dgm:t>
    </dgm:pt>
    <dgm:pt modelId="{B2FBC99B-3C89-864D-920A-8D149988F7A6}">
      <dgm:prSet phldrT="[Text]"/>
      <dgm:spPr/>
      <dgm:t>
        <a:bodyPr/>
        <a:lstStyle/>
        <a:p>
          <a:r>
            <a:rPr lang="en-US" dirty="0"/>
            <a:t>Make Final Decisions</a:t>
          </a:r>
        </a:p>
      </dgm:t>
    </dgm:pt>
    <dgm:pt modelId="{5C067F8C-29DE-4B48-94DD-EAD17901BA24}" type="parTrans" cxnId="{55345D48-1024-2845-B661-CCF960F06A5C}">
      <dgm:prSet/>
      <dgm:spPr/>
      <dgm:t>
        <a:bodyPr/>
        <a:lstStyle/>
        <a:p>
          <a:endParaRPr lang="en-US"/>
        </a:p>
      </dgm:t>
    </dgm:pt>
    <dgm:pt modelId="{2FE42E30-1CC0-EC4B-8E6A-AD31DEB17087}" type="sibTrans" cxnId="{55345D48-1024-2845-B661-CCF960F06A5C}">
      <dgm:prSet/>
      <dgm:spPr/>
      <dgm:t>
        <a:bodyPr/>
        <a:lstStyle/>
        <a:p>
          <a:endParaRPr lang="en-US"/>
        </a:p>
      </dgm:t>
    </dgm:pt>
    <dgm:pt modelId="{26342B65-5E4C-3E43-9054-F9644B527828}">
      <dgm:prSet phldrT="[Text]"/>
      <dgm:spPr/>
      <dgm:t>
        <a:bodyPr/>
        <a:lstStyle/>
        <a:p>
          <a:r>
            <a:rPr lang="en-US" dirty="0"/>
            <a:t>Translation and Ethics</a:t>
          </a:r>
        </a:p>
      </dgm:t>
    </dgm:pt>
    <dgm:pt modelId="{A98D7068-479A-6B45-8167-77E377B87BD3}" type="parTrans" cxnId="{0EA5907E-C3AD-8B46-9776-2B5F69A80A54}">
      <dgm:prSet/>
      <dgm:spPr/>
      <dgm:t>
        <a:bodyPr/>
        <a:lstStyle/>
        <a:p>
          <a:endParaRPr lang="en-US"/>
        </a:p>
      </dgm:t>
    </dgm:pt>
    <dgm:pt modelId="{4B3B907A-9B49-F84E-92FA-8C02AB09681A}" type="sibTrans" cxnId="{0EA5907E-C3AD-8B46-9776-2B5F69A80A54}">
      <dgm:prSet/>
      <dgm:spPr/>
      <dgm:t>
        <a:bodyPr/>
        <a:lstStyle/>
        <a:p>
          <a:endParaRPr lang="en-US"/>
        </a:p>
      </dgm:t>
    </dgm:pt>
    <dgm:pt modelId="{75B56773-8EC0-A144-96F4-0A3B03B1972C}" type="pres">
      <dgm:prSet presAssocID="{5326A18F-8F69-CF4E-8378-CFCEE47EBCEC}" presName="linear" presStyleCnt="0">
        <dgm:presLayoutVars>
          <dgm:dir/>
          <dgm:resizeHandles val="exact"/>
        </dgm:presLayoutVars>
      </dgm:prSet>
      <dgm:spPr/>
    </dgm:pt>
    <dgm:pt modelId="{747C6F2D-723F-E84E-84EA-62E34F8DE9DF}" type="pres">
      <dgm:prSet presAssocID="{12318876-1564-A744-AE86-EB87A5EBA936}" presName="comp" presStyleCnt="0"/>
      <dgm:spPr/>
    </dgm:pt>
    <dgm:pt modelId="{D8705B12-5490-0F4F-B603-60469793C04D}" type="pres">
      <dgm:prSet presAssocID="{12318876-1564-A744-AE86-EB87A5EBA936}" presName="box" presStyleLbl="node1" presStyleIdx="0" presStyleCnt="2"/>
      <dgm:spPr/>
    </dgm:pt>
    <dgm:pt modelId="{2CFC0F6A-DE3A-8742-8771-9BBD4237ABCD}" type="pres">
      <dgm:prSet presAssocID="{12318876-1564-A744-AE86-EB87A5EBA936}" presName="img" presStyleLbl="fgImgPlace1" presStyleIdx="0" presStyleCnt="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CCEA556A-007D-374B-ABC9-C7A70B089F4D}" type="pres">
      <dgm:prSet presAssocID="{12318876-1564-A744-AE86-EB87A5EBA936}" presName="text" presStyleLbl="node1" presStyleIdx="0" presStyleCnt="2">
        <dgm:presLayoutVars>
          <dgm:bulletEnabled val="1"/>
        </dgm:presLayoutVars>
      </dgm:prSet>
      <dgm:spPr/>
    </dgm:pt>
    <dgm:pt modelId="{A5863593-D486-4F42-A6C3-E8E9585E097A}" type="pres">
      <dgm:prSet presAssocID="{6C514818-6383-D14C-AFB2-1FBE29189B7A}" presName="spacer" presStyleCnt="0"/>
      <dgm:spPr/>
    </dgm:pt>
    <dgm:pt modelId="{B0C3F1C9-3FBA-8140-B634-C773CCDE553E}" type="pres">
      <dgm:prSet presAssocID="{17DE8322-03BC-0648-8D3E-3F6D2DAF28F8}" presName="comp" presStyleCnt="0"/>
      <dgm:spPr/>
    </dgm:pt>
    <dgm:pt modelId="{77F70D35-C2F8-CB4B-B385-22663283BB16}" type="pres">
      <dgm:prSet presAssocID="{17DE8322-03BC-0648-8D3E-3F6D2DAF28F8}" presName="box" presStyleLbl="node1" presStyleIdx="1" presStyleCnt="2"/>
      <dgm:spPr/>
    </dgm:pt>
    <dgm:pt modelId="{EEC1D715-89F0-6A46-9160-20B3A4142072}" type="pres">
      <dgm:prSet presAssocID="{17DE8322-03BC-0648-8D3E-3F6D2DAF28F8}" presName="img" presStyleLbl="fgImgPlace1" presStyleIdx="1" presStyleCnt="2"/>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DB5F82BB-CF4D-1242-8892-849DD9EB061D}" type="pres">
      <dgm:prSet presAssocID="{17DE8322-03BC-0648-8D3E-3F6D2DAF28F8}" presName="text" presStyleLbl="node1" presStyleIdx="1" presStyleCnt="2">
        <dgm:presLayoutVars>
          <dgm:bulletEnabled val="1"/>
        </dgm:presLayoutVars>
      </dgm:prSet>
      <dgm:spPr/>
    </dgm:pt>
  </dgm:ptLst>
  <dgm:cxnLst>
    <dgm:cxn modelId="{36999928-AF25-924F-A4BC-B524DEDC802B}" type="presOf" srcId="{BB3EDD3E-FD8D-C442-86F6-F3DE2BD64730}" destId="{DB5F82BB-CF4D-1242-8892-849DD9EB061D}" srcOrd="1" destOrd="1" presId="urn:microsoft.com/office/officeart/2005/8/layout/vList4"/>
    <dgm:cxn modelId="{EB50F03A-7619-5F4F-8532-55F9EF9F4DBB}" type="presOf" srcId="{12318876-1564-A744-AE86-EB87A5EBA936}" destId="{CCEA556A-007D-374B-ABC9-C7A70B089F4D}" srcOrd="1" destOrd="0" presId="urn:microsoft.com/office/officeart/2005/8/layout/vList4"/>
    <dgm:cxn modelId="{BA38363C-B695-954B-809C-E01F5D250374}" type="presOf" srcId="{17DE8322-03BC-0648-8D3E-3F6D2DAF28F8}" destId="{77F70D35-C2F8-CB4B-B385-22663283BB16}" srcOrd="0" destOrd="0" presId="urn:microsoft.com/office/officeart/2005/8/layout/vList4"/>
    <dgm:cxn modelId="{28A0B343-2F02-7441-9E79-34DD7FA954E5}" type="presOf" srcId="{BB3EDD3E-FD8D-C442-86F6-F3DE2BD64730}" destId="{77F70D35-C2F8-CB4B-B385-22663283BB16}" srcOrd="0" destOrd="1" presId="urn:microsoft.com/office/officeart/2005/8/layout/vList4"/>
    <dgm:cxn modelId="{55345D48-1024-2845-B661-CCF960F06A5C}" srcId="{12318876-1564-A744-AE86-EB87A5EBA936}" destId="{B2FBC99B-3C89-864D-920A-8D149988F7A6}" srcOrd="2" destOrd="0" parTransId="{5C067F8C-29DE-4B48-94DD-EAD17901BA24}" sibTransId="{2FE42E30-1CC0-EC4B-8E6A-AD31DEB17087}"/>
    <dgm:cxn modelId="{63C49866-32CE-2B40-A2D9-99A6F8BB355F}" type="presOf" srcId="{CDF44E45-CB0B-B745-8C49-51A3AD33A49D}" destId="{CCEA556A-007D-374B-ABC9-C7A70B089F4D}" srcOrd="1" destOrd="2" presId="urn:microsoft.com/office/officeart/2005/8/layout/vList4"/>
    <dgm:cxn modelId="{3C56BC71-24F2-1D40-BFB9-2600CFBF5828}" srcId="{17DE8322-03BC-0648-8D3E-3F6D2DAF28F8}" destId="{BB3EDD3E-FD8D-C442-86F6-F3DE2BD64730}" srcOrd="0" destOrd="0" parTransId="{EA50AAE7-6DF2-F848-B8F0-9ADC4012B120}" sibTransId="{7C743086-DFE2-E143-9519-8311B89C117B}"/>
    <dgm:cxn modelId="{D7CC0E72-9AF9-F542-9659-C61FAB4AB97B}" type="presOf" srcId="{8EB5410B-9516-B24A-8FB9-BC27C79A13D0}" destId="{D8705B12-5490-0F4F-B603-60469793C04D}" srcOrd="0" destOrd="1" presId="urn:microsoft.com/office/officeart/2005/8/layout/vList4"/>
    <dgm:cxn modelId="{92FF2177-CBE8-9743-9F6F-C0B6D155A4B6}" type="presOf" srcId="{8EB5410B-9516-B24A-8FB9-BC27C79A13D0}" destId="{CCEA556A-007D-374B-ABC9-C7A70B089F4D}" srcOrd="1" destOrd="1" presId="urn:microsoft.com/office/officeart/2005/8/layout/vList4"/>
    <dgm:cxn modelId="{68049178-B97F-2647-ACC7-6727D382A834}" srcId="{12318876-1564-A744-AE86-EB87A5EBA936}" destId="{CDF44E45-CB0B-B745-8C49-51A3AD33A49D}" srcOrd="1" destOrd="0" parTransId="{FB7323BE-2444-7B41-8E18-174C0F78FD08}" sibTransId="{964E34C2-8956-B047-B674-18D2CCE41B57}"/>
    <dgm:cxn modelId="{9A037879-330A-5443-BE90-628A0A4B4CA7}" type="presOf" srcId="{8057AD31-5D9A-FC48-BDD0-59DD7629F850}" destId="{DB5F82BB-CF4D-1242-8892-849DD9EB061D}" srcOrd="1" destOrd="2" presId="urn:microsoft.com/office/officeart/2005/8/layout/vList4"/>
    <dgm:cxn modelId="{869A047A-BEDD-E74D-9FEC-3E06302E7838}" type="presOf" srcId="{17DE8322-03BC-0648-8D3E-3F6D2DAF28F8}" destId="{DB5F82BB-CF4D-1242-8892-849DD9EB061D}" srcOrd="1" destOrd="0" presId="urn:microsoft.com/office/officeart/2005/8/layout/vList4"/>
    <dgm:cxn modelId="{0EA5907E-C3AD-8B46-9776-2B5F69A80A54}" srcId="{17DE8322-03BC-0648-8D3E-3F6D2DAF28F8}" destId="{26342B65-5E4C-3E43-9054-F9644B527828}" srcOrd="2" destOrd="0" parTransId="{A98D7068-479A-6B45-8167-77E377B87BD3}" sibTransId="{4B3B907A-9B49-F84E-92FA-8C02AB09681A}"/>
    <dgm:cxn modelId="{0EC5B682-60FB-3343-AD32-3C36A172533D}" type="presOf" srcId="{CDF44E45-CB0B-B745-8C49-51A3AD33A49D}" destId="{D8705B12-5490-0F4F-B603-60469793C04D}" srcOrd="0" destOrd="2" presId="urn:microsoft.com/office/officeart/2005/8/layout/vList4"/>
    <dgm:cxn modelId="{B2BA2F96-CDD7-1C47-8539-507C437F65F1}" type="presOf" srcId="{12318876-1564-A744-AE86-EB87A5EBA936}" destId="{D8705B12-5490-0F4F-B603-60469793C04D}" srcOrd="0" destOrd="0" presId="urn:microsoft.com/office/officeart/2005/8/layout/vList4"/>
    <dgm:cxn modelId="{2FD56F99-6E89-664E-961A-330FCBA4EA79}" type="presOf" srcId="{26342B65-5E4C-3E43-9054-F9644B527828}" destId="{77F70D35-C2F8-CB4B-B385-22663283BB16}" srcOrd="0" destOrd="3" presId="urn:microsoft.com/office/officeart/2005/8/layout/vList4"/>
    <dgm:cxn modelId="{9BE33EAA-ECA0-9A4C-A4F9-5A783F0B9E93}" type="presOf" srcId="{26342B65-5E4C-3E43-9054-F9644B527828}" destId="{DB5F82BB-CF4D-1242-8892-849DD9EB061D}" srcOrd="1" destOrd="3" presId="urn:microsoft.com/office/officeart/2005/8/layout/vList4"/>
    <dgm:cxn modelId="{D0AEBDBF-35FF-D841-9369-ACC9D52BD882}" type="presOf" srcId="{B2FBC99B-3C89-864D-920A-8D149988F7A6}" destId="{D8705B12-5490-0F4F-B603-60469793C04D}" srcOrd="0" destOrd="3" presId="urn:microsoft.com/office/officeart/2005/8/layout/vList4"/>
    <dgm:cxn modelId="{4DC55AC2-2958-9A4C-9514-D580D32F89A8}" srcId="{5326A18F-8F69-CF4E-8378-CFCEE47EBCEC}" destId="{17DE8322-03BC-0648-8D3E-3F6D2DAF28F8}" srcOrd="1" destOrd="0" parTransId="{FAA9E064-7039-EA46-B782-97817F8CDE0E}" sibTransId="{4C78D164-188C-DC40-9497-43C5E1900EC5}"/>
    <dgm:cxn modelId="{736EC4DD-8F12-1C4B-9BA3-188FAA6AC236}" srcId="{5326A18F-8F69-CF4E-8378-CFCEE47EBCEC}" destId="{12318876-1564-A744-AE86-EB87A5EBA936}" srcOrd="0" destOrd="0" parTransId="{CDC14610-490E-C446-A1C2-499FDFEE5307}" sibTransId="{6C514818-6383-D14C-AFB2-1FBE29189B7A}"/>
    <dgm:cxn modelId="{FAE010E1-9A14-D240-A52C-7DE8040B470E}" srcId="{17DE8322-03BC-0648-8D3E-3F6D2DAF28F8}" destId="{8057AD31-5D9A-FC48-BDD0-59DD7629F850}" srcOrd="1" destOrd="0" parTransId="{24F260EB-9A33-6F47-9F1A-F781BA996E0F}" sibTransId="{EC5CED7A-DCEF-7F4D-AB49-B180FCCEA3CA}"/>
    <dgm:cxn modelId="{36A209EA-2517-5C42-A5F0-B6324CCFD878}" type="presOf" srcId="{5326A18F-8F69-CF4E-8378-CFCEE47EBCEC}" destId="{75B56773-8EC0-A144-96F4-0A3B03B1972C}" srcOrd="0" destOrd="0" presId="urn:microsoft.com/office/officeart/2005/8/layout/vList4"/>
    <dgm:cxn modelId="{8588E7EC-1F94-5942-9C6C-B263D5B6CCF7}" type="presOf" srcId="{8057AD31-5D9A-FC48-BDD0-59DD7629F850}" destId="{77F70D35-C2F8-CB4B-B385-22663283BB16}" srcOrd="0" destOrd="2" presId="urn:microsoft.com/office/officeart/2005/8/layout/vList4"/>
    <dgm:cxn modelId="{4EF843F5-87DE-5A40-953D-5F6D747B43BD}" type="presOf" srcId="{B2FBC99B-3C89-864D-920A-8D149988F7A6}" destId="{CCEA556A-007D-374B-ABC9-C7A70B089F4D}" srcOrd="1" destOrd="3" presId="urn:microsoft.com/office/officeart/2005/8/layout/vList4"/>
    <dgm:cxn modelId="{CD26DBFB-91C0-3A49-B658-53988A5795D4}" srcId="{12318876-1564-A744-AE86-EB87A5EBA936}" destId="{8EB5410B-9516-B24A-8FB9-BC27C79A13D0}" srcOrd="0" destOrd="0" parTransId="{50F24B38-3EB1-D141-9988-068B2AE7AD9D}" sibTransId="{071A2874-9079-CC43-A6ED-5C9A74686FC4}"/>
    <dgm:cxn modelId="{C56603B0-4A96-F64A-B706-2882279711E6}" type="presParOf" srcId="{75B56773-8EC0-A144-96F4-0A3B03B1972C}" destId="{747C6F2D-723F-E84E-84EA-62E34F8DE9DF}" srcOrd="0" destOrd="0" presId="urn:microsoft.com/office/officeart/2005/8/layout/vList4"/>
    <dgm:cxn modelId="{FD6A3DE9-193A-B948-9E6D-FE710FF2F24C}" type="presParOf" srcId="{747C6F2D-723F-E84E-84EA-62E34F8DE9DF}" destId="{D8705B12-5490-0F4F-B603-60469793C04D}" srcOrd="0" destOrd="0" presId="urn:microsoft.com/office/officeart/2005/8/layout/vList4"/>
    <dgm:cxn modelId="{AE23BC3E-C3B7-7641-8FC5-267EFBE06969}" type="presParOf" srcId="{747C6F2D-723F-E84E-84EA-62E34F8DE9DF}" destId="{2CFC0F6A-DE3A-8742-8771-9BBD4237ABCD}" srcOrd="1" destOrd="0" presId="urn:microsoft.com/office/officeart/2005/8/layout/vList4"/>
    <dgm:cxn modelId="{14403CF7-B9B9-DA47-9482-6D2D76463D66}" type="presParOf" srcId="{747C6F2D-723F-E84E-84EA-62E34F8DE9DF}" destId="{CCEA556A-007D-374B-ABC9-C7A70B089F4D}" srcOrd="2" destOrd="0" presId="urn:microsoft.com/office/officeart/2005/8/layout/vList4"/>
    <dgm:cxn modelId="{7EA908E9-4D80-FE49-9343-AF8616B63909}" type="presParOf" srcId="{75B56773-8EC0-A144-96F4-0A3B03B1972C}" destId="{A5863593-D486-4F42-A6C3-E8E9585E097A}" srcOrd="1" destOrd="0" presId="urn:microsoft.com/office/officeart/2005/8/layout/vList4"/>
    <dgm:cxn modelId="{261A579E-6CAD-7A45-BE74-96C5831A2BD1}" type="presParOf" srcId="{75B56773-8EC0-A144-96F4-0A3B03B1972C}" destId="{B0C3F1C9-3FBA-8140-B634-C773CCDE553E}" srcOrd="2" destOrd="0" presId="urn:microsoft.com/office/officeart/2005/8/layout/vList4"/>
    <dgm:cxn modelId="{28A3A96A-BD7B-DA44-B861-17B9590974EF}" type="presParOf" srcId="{B0C3F1C9-3FBA-8140-B634-C773CCDE553E}" destId="{77F70D35-C2F8-CB4B-B385-22663283BB16}" srcOrd="0" destOrd="0" presId="urn:microsoft.com/office/officeart/2005/8/layout/vList4"/>
    <dgm:cxn modelId="{4FB9A625-7A2C-B64C-AC0F-89005991FD35}" type="presParOf" srcId="{B0C3F1C9-3FBA-8140-B634-C773CCDE553E}" destId="{EEC1D715-89F0-6A46-9160-20B3A4142072}" srcOrd="1" destOrd="0" presId="urn:microsoft.com/office/officeart/2005/8/layout/vList4"/>
    <dgm:cxn modelId="{193483AF-350A-DB40-B316-813C5FB407FC}" type="presParOf" srcId="{B0C3F1C9-3FBA-8140-B634-C773CCDE553E}" destId="{DB5F82BB-CF4D-1242-8892-849DD9EB061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26A18F-8F69-CF4E-8378-CFCEE47EBCEC}"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EF9332C1-15E0-AB42-A068-3AFFE7E491E6}">
      <dgm:prSet phldrT="[Text]"/>
      <dgm:spPr/>
      <dgm:t>
        <a:bodyPr/>
        <a:lstStyle/>
        <a:p>
          <a:r>
            <a:rPr lang="en-US" dirty="0"/>
            <a:t>Implementation</a:t>
          </a:r>
        </a:p>
      </dgm:t>
    </dgm:pt>
    <dgm:pt modelId="{3BE91DB7-8138-B34E-BAFD-0E322C82532E}" type="parTrans" cxnId="{A7DE355E-E67E-4741-A017-E745CD3BEEBF}">
      <dgm:prSet/>
      <dgm:spPr/>
      <dgm:t>
        <a:bodyPr/>
        <a:lstStyle/>
        <a:p>
          <a:endParaRPr lang="en-US"/>
        </a:p>
      </dgm:t>
    </dgm:pt>
    <dgm:pt modelId="{BDDBE4B8-7076-C94B-A158-71D7D743A372}" type="sibTrans" cxnId="{A7DE355E-E67E-4741-A017-E745CD3BEEBF}">
      <dgm:prSet/>
      <dgm:spPr/>
      <dgm:t>
        <a:bodyPr/>
        <a:lstStyle/>
        <a:p>
          <a:endParaRPr lang="en-US"/>
        </a:p>
      </dgm:t>
    </dgm:pt>
    <dgm:pt modelId="{0697F033-9CB5-004F-9050-6D102B345657}">
      <dgm:prSet phldrT="[Text]"/>
      <dgm:spPr/>
      <dgm:t>
        <a:bodyPr/>
        <a:lstStyle/>
        <a:p>
          <a:r>
            <a:rPr lang="en-US" dirty="0"/>
            <a:t>Pre-registration</a:t>
          </a:r>
        </a:p>
      </dgm:t>
    </dgm:pt>
    <dgm:pt modelId="{BD3B665B-AF4A-504B-95DF-E6FFD9368337}" type="parTrans" cxnId="{FEA68FE0-8ABA-9A42-8636-A1256A40FDD7}">
      <dgm:prSet/>
      <dgm:spPr/>
      <dgm:t>
        <a:bodyPr/>
        <a:lstStyle/>
        <a:p>
          <a:endParaRPr lang="en-US"/>
        </a:p>
      </dgm:t>
    </dgm:pt>
    <dgm:pt modelId="{0F0C9E88-313F-B04B-8496-C7D95063EA1D}" type="sibTrans" cxnId="{FEA68FE0-8ABA-9A42-8636-A1256A40FDD7}">
      <dgm:prSet/>
      <dgm:spPr/>
      <dgm:t>
        <a:bodyPr/>
        <a:lstStyle/>
        <a:p>
          <a:endParaRPr lang="en-US"/>
        </a:p>
      </dgm:t>
    </dgm:pt>
    <dgm:pt modelId="{F5CA9F5A-DD5B-DA4B-8CE3-9B4C58998083}">
      <dgm:prSet phldrT="[Text]"/>
      <dgm:spPr/>
      <dgm:t>
        <a:bodyPr/>
        <a:lstStyle/>
        <a:p>
          <a:r>
            <a:rPr lang="en-US" dirty="0"/>
            <a:t>Data Collection</a:t>
          </a:r>
        </a:p>
      </dgm:t>
    </dgm:pt>
    <dgm:pt modelId="{ED6A3581-9E11-2543-A6B0-4CC11712603F}" type="parTrans" cxnId="{4DBDEB51-6C5B-594F-9F49-2E28093E6284}">
      <dgm:prSet/>
      <dgm:spPr/>
      <dgm:t>
        <a:bodyPr/>
        <a:lstStyle/>
        <a:p>
          <a:endParaRPr lang="en-US"/>
        </a:p>
      </dgm:t>
    </dgm:pt>
    <dgm:pt modelId="{97A9CF53-C2A5-794D-9E58-D4105EBCBA5D}" type="sibTrans" cxnId="{4DBDEB51-6C5B-594F-9F49-2E28093E6284}">
      <dgm:prSet/>
      <dgm:spPr/>
      <dgm:t>
        <a:bodyPr/>
        <a:lstStyle/>
        <a:p>
          <a:endParaRPr lang="en-US"/>
        </a:p>
      </dgm:t>
    </dgm:pt>
    <dgm:pt modelId="{91C4CA54-5252-E54E-9C6E-5E0C25B00D19}">
      <dgm:prSet phldrT="[Text]"/>
      <dgm:spPr/>
      <dgm:t>
        <a:bodyPr/>
        <a:lstStyle/>
        <a:p>
          <a:r>
            <a:rPr lang="en-US" dirty="0"/>
            <a:t>Data Management</a:t>
          </a:r>
        </a:p>
      </dgm:t>
    </dgm:pt>
    <dgm:pt modelId="{F7BC0A61-6A58-9048-9AF9-790EF68E019D}" type="parTrans" cxnId="{CF07447D-8E02-3D41-88FA-E5668A8A4E58}">
      <dgm:prSet/>
      <dgm:spPr/>
      <dgm:t>
        <a:bodyPr/>
        <a:lstStyle/>
        <a:p>
          <a:endParaRPr lang="en-US"/>
        </a:p>
      </dgm:t>
    </dgm:pt>
    <dgm:pt modelId="{A8922414-DF43-014F-9634-1745CA439B39}" type="sibTrans" cxnId="{CF07447D-8E02-3D41-88FA-E5668A8A4E58}">
      <dgm:prSet/>
      <dgm:spPr/>
      <dgm:t>
        <a:bodyPr/>
        <a:lstStyle/>
        <a:p>
          <a:endParaRPr lang="en-US"/>
        </a:p>
      </dgm:t>
    </dgm:pt>
    <dgm:pt modelId="{90819D9C-68DD-A845-91C6-41860AA9151A}">
      <dgm:prSet phldrT="[Text]"/>
      <dgm:spPr/>
      <dgm:t>
        <a:bodyPr/>
        <a:lstStyle/>
        <a:p>
          <a:r>
            <a:rPr lang="en-US" dirty="0"/>
            <a:t>Analysis and Dissemination</a:t>
          </a:r>
        </a:p>
      </dgm:t>
    </dgm:pt>
    <dgm:pt modelId="{042F0831-B0A3-234D-B550-4DA026D8A978}" type="parTrans" cxnId="{577F552B-7CDE-D34B-84F8-F7A063E79F98}">
      <dgm:prSet/>
      <dgm:spPr/>
      <dgm:t>
        <a:bodyPr/>
        <a:lstStyle/>
        <a:p>
          <a:endParaRPr lang="en-US"/>
        </a:p>
      </dgm:t>
    </dgm:pt>
    <dgm:pt modelId="{B1617CD8-F96E-E049-9D10-CDC5F9407BDF}" type="sibTrans" cxnId="{577F552B-7CDE-D34B-84F8-F7A063E79F98}">
      <dgm:prSet/>
      <dgm:spPr/>
      <dgm:t>
        <a:bodyPr/>
        <a:lstStyle/>
        <a:p>
          <a:endParaRPr lang="en-US"/>
        </a:p>
      </dgm:t>
    </dgm:pt>
    <dgm:pt modelId="{0F8B5035-AA2D-0E46-AA03-390F6C5EF412}">
      <dgm:prSet phldrT="[Text]"/>
      <dgm:spPr/>
      <dgm:t>
        <a:bodyPr/>
        <a:lstStyle/>
        <a:p>
          <a:r>
            <a:rPr lang="en-US" dirty="0"/>
            <a:t>Confirmatory Analyses + Exploratory Analyses</a:t>
          </a:r>
        </a:p>
      </dgm:t>
    </dgm:pt>
    <dgm:pt modelId="{E582B23A-88AE-534F-884A-F28A1100047D}" type="parTrans" cxnId="{F29C0884-36DB-0E49-AFD8-C17586A5456E}">
      <dgm:prSet/>
      <dgm:spPr/>
      <dgm:t>
        <a:bodyPr/>
        <a:lstStyle/>
        <a:p>
          <a:endParaRPr lang="en-US"/>
        </a:p>
      </dgm:t>
    </dgm:pt>
    <dgm:pt modelId="{3DA0FDDC-A6FD-6742-8DE1-4590C75CE1BF}" type="sibTrans" cxnId="{F29C0884-36DB-0E49-AFD8-C17586A5456E}">
      <dgm:prSet/>
      <dgm:spPr/>
      <dgm:t>
        <a:bodyPr/>
        <a:lstStyle/>
        <a:p>
          <a:endParaRPr lang="en-US"/>
        </a:p>
      </dgm:t>
    </dgm:pt>
    <dgm:pt modelId="{527DA4F5-1DC1-A74F-A9F4-8CE0787FA1B6}">
      <dgm:prSet phldrT="[Text]"/>
      <dgm:spPr/>
      <dgm:t>
        <a:bodyPr/>
        <a:lstStyle/>
        <a:p>
          <a:r>
            <a:rPr lang="en-US" dirty="0"/>
            <a:t>Manuscript Submission</a:t>
          </a:r>
        </a:p>
      </dgm:t>
    </dgm:pt>
    <dgm:pt modelId="{17B2F9FF-D345-0A44-85EA-2F8082CEFF38}" type="parTrans" cxnId="{F34EA76D-A903-3342-A2B1-4E8A929D6A99}">
      <dgm:prSet/>
      <dgm:spPr/>
      <dgm:t>
        <a:bodyPr/>
        <a:lstStyle/>
        <a:p>
          <a:endParaRPr lang="en-US"/>
        </a:p>
      </dgm:t>
    </dgm:pt>
    <dgm:pt modelId="{7539D289-6DBA-324D-8368-4A1F4FF69B7F}" type="sibTrans" cxnId="{F34EA76D-A903-3342-A2B1-4E8A929D6A99}">
      <dgm:prSet/>
      <dgm:spPr/>
      <dgm:t>
        <a:bodyPr/>
        <a:lstStyle/>
        <a:p>
          <a:endParaRPr lang="en-US"/>
        </a:p>
      </dgm:t>
    </dgm:pt>
    <dgm:pt modelId="{75B56773-8EC0-A144-96F4-0A3B03B1972C}" type="pres">
      <dgm:prSet presAssocID="{5326A18F-8F69-CF4E-8378-CFCEE47EBCEC}" presName="linear" presStyleCnt="0">
        <dgm:presLayoutVars>
          <dgm:dir/>
          <dgm:resizeHandles val="exact"/>
        </dgm:presLayoutVars>
      </dgm:prSet>
      <dgm:spPr/>
    </dgm:pt>
    <dgm:pt modelId="{44E3928E-BBCE-A142-9F92-C0556F201CC3}" type="pres">
      <dgm:prSet presAssocID="{EF9332C1-15E0-AB42-A068-3AFFE7E491E6}" presName="comp" presStyleCnt="0"/>
      <dgm:spPr/>
    </dgm:pt>
    <dgm:pt modelId="{0D26606B-A5E8-374C-A63B-D5DD2AB6CD01}" type="pres">
      <dgm:prSet presAssocID="{EF9332C1-15E0-AB42-A068-3AFFE7E491E6}" presName="box" presStyleLbl="node1" presStyleIdx="0" presStyleCnt="2"/>
      <dgm:spPr/>
    </dgm:pt>
    <dgm:pt modelId="{564BCD4A-F795-B84C-9042-9CB6CBEE4212}" type="pres">
      <dgm:prSet presAssocID="{EF9332C1-15E0-AB42-A068-3AFFE7E491E6}" presName="img" presStyleLbl="fgImgPlace1" presStyleIdx="0" presStyleCnt="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A13F8287-C17D-824C-9FA3-569C7E51B0F3}" type="pres">
      <dgm:prSet presAssocID="{EF9332C1-15E0-AB42-A068-3AFFE7E491E6}" presName="text" presStyleLbl="node1" presStyleIdx="0" presStyleCnt="2">
        <dgm:presLayoutVars>
          <dgm:bulletEnabled val="1"/>
        </dgm:presLayoutVars>
      </dgm:prSet>
      <dgm:spPr/>
    </dgm:pt>
    <dgm:pt modelId="{25F1CC59-E259-AA46-BD6A-F9F156ADEDD3}" type="pres">
      <dgm:prSet presAssocID="{BDDBE4B8-7076-C94B-A158-71D7D743A372}" presName="spacer" presStyleCnt="0"/>
      <dgm:spPr/>
    </dgm:pt>
    <dgm:pt modelId="{DC6CD3E8-4FF0-D540-B9B0-8A5F0249EF3A}" type="pres">
      <dgm:prSet presAssocID="{90819D9C-68DD-A845-91C6-41860AA9151A}" presName="comp" presStyleCnt="0"/>
      <dgm:spPr/>
    </dgm:pt>
    <dgm:pt modelId="{906EC2FE-2579-3B4D-84F6-A46C264DCDCE}" type="pres">
      <dgm:prSet presAssocID="{90819D9C-68DD-A845-91C6-41860AA9151A}" presName="box" presStyleLbl="node1" presStyleIdx="1" presStyleCnt="2"/>
      <dgm:spPr/>
    </dgm:pt>
    <dgm:pt modelId="{8714515B-9DC6-B740-9F8D-B6A2324D9AE7}" type="pres">
      <dgm:prSet presAssocID="{90819D9C-68DD-A845-91C6-41860AA9151A}" presName="img" presStyleLbl="fgImgPlace1" presStyleIdx="1" presStyleCnt="2"/>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44067A7A-09C1-474F-9FBC-ED921569993E}" type="pres">
      <dgm:prSet presAssocID="{90819D9C-68DD-A845-91C6-41860AA9151A}" presName="text" presStyleLbl="node1" presStyleIdx="1" presStyleCnt="2">
        <dgm:presLayoutVars>
          <dgm:bulletEnabled val="1"/>
        </dgm:presLayoutVars>
      </dgm:prSet>
      <dgm:spPr/>
    </dgm:pt>
  </dgm:ptLst>
  <dgm:cxnLst>
    <dgm:cxn modelId="{75C75B09-7830-0B4C-8151-80FFC7478A2D}" type="presOf" srcId="{91C4CA54-5252-E54E-9C6E-5E0C25B00D19}" destId="{0D26606B-A5E8-374C-A63B-D5DD2AB6CD01}" srcOrd="0" destOrd="3" presId="urn:microsoft.com/office/officeart/2005/8/layout/vList4"/>
    <dgm:cxn modelId="{577F552B-7CDE-D34B-84F8-F7A063E79F98}" srcId="{5326A18F-8F69-CF4E-8378-CFCEE47EBCEC}" destId="{90819D9C-68DD-A845-91C6-41860AA9151A}" srcOrd="1" destOrd="0" parTransId="{042F0831-B0A3-234D-B550-4DA026D8A978}" sibTransId="{B1617CD8-F96E-E049-9D10-CDC5F9407BDF}"/>
    <dgm:cxn modelId="{6A3D512C-31C6-5246-93F4-F497AAD9322C}" type="presOf" srcId="{527DA4F5-1DC1-A74F-A9F4-8CE0787FA1B6}" destId="{44067A7A-09C1-474F-9FBC-ED921569993E}" srcOrd="1" destOrd="2" presId="urn:microsoft.com/office/officeart/2005/8/layout/vList4"/>
    <dgm:cxn modelId="{D860AC2C-23DE-5244-838D-4B7FEF321F9A}" type="presOf" srcId="{0697F033-9CB5-004F-9050-6D102B345657}" destId="{0D26606B-A5E8-374C-A63B-D5DD2AB6CD01}" srcOrd="0" destOrd="1" presId="urn:microsoft.com/office/officeart/2005/8/layout/vList4"/>
    <dgm:cxn modelId="{C2AEDA42-ED72-504B-8E32-846DBAB9DBA5}" type="presOf" srcId="{90819D9C-68DD-A845-91C6-41860AA9151A}" destId="{44067A7A-09C1-474F-9FBC-ED921569993E}" srcOrd="1" destOrd="0" presId="urn:microsoft.com/office/officeart/2005/8/layout/vList4"/>
    <dgm:cxn modelId="{14C55C4F-4DB1-004B-9717-339BFCB21A50}" type="presOf" srcId="{0F8B5035-AA2D-0E46-AA03-390F6C5EF412}" destId="{906EC2FE-2579-3B4D-84F6-A46C264DCDCE}" srcOrd="0" destOrd="1" presId="urn:microsoft.com/office/officeart/2005/8/layout/vList4"/>
    <dgm:cxn modelId="{4DBDEB51-6C5B-594F-9F49-2E28093E6284}" srcId="{EF9332C1-15E0-AB42-A068-3AFFE7E491E6}" destId="{F5CA9F5A-DD5B-DA4B-8CE3-9B4C58998083}" srcOrd="1" destOrd="0" parTransId="{ED6A3581-9E11-2543-A6B0-4CC11712603F}" sibTransId="{97A9CF53-C2A5-794D-9E58-D4105EBCBA5D}"/>
    <dgm:cxn modelId="{A7DE355E-E67E-4741-A017-E745CD3BEEBF}" srcId="{5326A18F-8F69-CF4E-8378-CFCEE47EBCEC}" destId="{EF9332C1-15E0-AB42-A068-3AFFE7E491E6}" srcOrd="0" destOrd="0" parTransId="{3BE91DB7-8138-B34E-BAFD-0E322C82532E}" sibTransId="{BDDBE4B8-7076-C94B-A158-71D7D743A372}"/>
    <dgm:cxn modelId="{F34EA76D-A903-3342-A2B1-4E8A929D6A99}" srcId="{90819D9C-68DD-A845-91C6-41860AA9151A}" destId="{527DA4F5-1DC1-A74F-A9F4-8CE0787FA1B6}" srcOrd="1" destOrd="0" parTransId="{17B2F9FF-D345-0A44-85EA-2F8082CEFF38}" sibTransId="{7539D289-6DBA-324D-8368-4A1F4FF69B7F}"/>
    <dgm:cxn modelId="{CF07447D-8E02-3D41-88FA-E5668A8A4E58}" srcId="{EF9332C1-15E0-AB42-A068-3AFFE7E491E6}" destId="{91C4CA54-5252-E54E-9C6E-5E0C25B00D19}" srcOrd="2" destOrd="0" parTransId="{F7BC0A61-6A58-9048-9AF9-790EF68E019D}" sibTransId="{A8922414-DF43-014F-9634-1745CA439B39}"/>
    <dgm:cxn modelId="{F29C0884-36DB-0E49-AFD8-C17586A5456E}" srcId="{90819D9C-68DD-A845-91C6-41860AA9151A}" destId="{0F8B5035-AA2D-0E46-AA03-390F6C5EF412}" srcOrd="0" destOrd="0" parTransId="{E582B23A-88AE-534F-884A-F28A1100047D}" sibTransId="{3DA0FDDC-A6FD-6742-8DE1-4590C75CE1BF}"/>
    <dgm:cxn modelId="{05693C84-A01B-3B4E-95EB-C7B2C32605E0}" type="presOf" srcId="{F5CA9F5A-DD5B-DA4B-8CE3-9B4C58998083}" destId="{A13F8287-C17D-824C-9FA3-569C7E51B0F3}" srcOrd="1" destOrd="2" presId="urn:microsoft.com/office/officeart/2005/8/layout/vList4"/>
    <dgm:cxn modelId="{7B584690-3C5F-F242-9E32-42D5CAC97DA6}" type="presOf" srcId="{F5CA9F5A-DD5B-DA4B-8CE3-9B4C58998083}" destId="{0D26606B-A5E8-374C-A63B-D5DD2AB6CD01}" srcOrd="0" destOrd="2" presId="urn:microsoft.com/office/officeart/2005/8/layout/vList4"/>
    <dgm:cxn modelId="{0751F7A0-523E-3940-A515-46F18E7BB28B}" type="presOf" srcId="{0F8B5035-AA2D-0E46-AA03-390F6C5EF412}" destId="{44067A7A-09C1-474F-9FBC-ED921569993E}" srcOrd="1" destOrd="1" presId="urn:microsoft.com/office/officeart/2005/8/layout/vList4"/>
    <dgm:cxn modelId="{69C8C3C8-9821-6E47-9355-F6675B46F811}" type="presOf" srcId="{91C4CA54-5252-E54E-9C6E-5E0C25B00D19}" destId="{A13F8287-C17D-824C-9FA3-569C7E51B0F3}" srcOrd="1" destOrd="3" presId="urn:microsoft.com/office/officeart/2005/8/layout/vList4"/>
    <dgm:cxn modelId="{2F3488D3-9D3F-6948-9E5C-C5CB82DEF51B}" type="presOf" srcId="{EF9332C1-15E0-AB42-A068-3AFFE7E491E6}" destId="{A13F8287-C17D-824C-9FA3-569C7E51B0F3}" srcOrd="1" destOrd="0" presId="urn:microsoft.com/office/officeart/2005/8/layout/vList4"/>
    <dgm:cxn modelId="{FEA68FE0-8ABA-9A42-8636-A1256A40FDD7}" srcId="{EF9332C1-15E0-AB42-A068-3AFFE7E491E6}" destId="{0697F033-9CB5-004F-9050-6D102B345657}" srcOrd="0" destOrd="0" parTransId="{BD3B665B-AF4A-504B-95DF-E6FFD9368337}" sibTransId="{0F0C9E88-313F-B04B-8496-C7D95063EA1D}"/>
    <dgm:cxn modelId="{36A209EA-2517-5C42-A5F0-B6324CCFD878}" type="presOf" srcId="{5326A18F-8F69-CF4E-8378-CFCEE47EBCEC}" destId="{75B56773-8EC0-A144-96F4-0A3B03B1972C}" srcOrd="0" destOrd="0" presId="urn:microsoft.com/office/officeart/2005/8/layout/vList4"/>
    <dgm:cxn modelId="{B3C715EA-4FCA-E74D-A95E-A99EEC492B6F}" type="presOf" srcId="{527DA4F5-1DC1-A74F-A9F4-8CE0787FA1B6}" destId="{906EC2FE-2579-3B4D-84F6-A46C264DCDCE}" srcOrd="0" destOrd="2" presId="urn:microsoft.com/office/officeart/2005/8/layout/vList4"/>
    <dgm:cxn modelId="{43D41FEA-BA8B-2949-B3DB-706DC0E6AA3B}" type="presOf" srcId="{90819D9C-68DD-A845-91C6-41860AA9151A}" destId="{906EC2FE-2579-3B4D-84F6-A46C264DCDCE}" srcOrd="0" destOrd="0" presId="urn:microsoft.com/office/officeart/2005/8/layout/vList4"/>
    <dgm:cxn modelId="{60BA93F7-21C8-E34D-9303-2CC9FD084B2F}" type="presOf" srcId="{EF9332C1-15E0-AB42-A068-3AFFE7E491E6}" destId="{0D26606B-A5E8-374C-A63B-D5DD2AB6CD01}" srcOrd="0" destOrd="0" presId="urn:microsoft.com/office/officeart/2005/8/layout/vList4"/>
    <dgm:cxn modelId="{046C79FD-2CDC-1B40-9CA3-0E721B1225CA}" type="presOf" srcId="{0697F033-9CB5-004F-9050-6D102B345657}" destId="{A13F8287-C17D-824C-9FA3-569C7E51B0F3}" srcOrd="1" destOrd="1" presId="urn:microsoft.com/office/officeart/2005/8/layout/vList4"/>
    <dgm:cxn modelId="{3AED9AEC-9F0F-004B-9A21-B5E866A8E396}" type="presParOf" srcId="{75B56773-8EC0-A144-96F4-0A3B03B1972C}" destId="{44E3928E-BBCE-A142-9F92-C0556F201CC3}" srcOrd="0" destOrd="0" presId="urn:microsoft.com/office/officeart/2005/8/layout/vList4"/>
    <dgm:cxn modelId="{C3E8DB68-CD0B-A346-B81D-CB7BF3964C23}" type="presParOf" srcId="{44E3928E-BBCE-A142-9F92-C0556F201CC3}" destId="{0D26606B-A5E8-374C-A63B-D5DD2AB6CD01}" srcOrd="0" destOrd="0" presId="urn:microsoft.com/office/officeart/2005/8/layout/vList4"/>
    <dgm:cxn modelId="{D4708863-6C48-3244-A2C8-E6081A1E4D2A}" type="presParOf" srcId="{44E3928E-BBCE-A142-9F92-C0556F201CC3}" destId="{564BCD4A-F795-B84C-9042-9CB6CBEE4212}" srcOrd="1" destOrd="0" presId="urn:microsoft.com/office/officeart/2005/8/layout/vList4"/>
    <dgm:cxn modelId="{D514290D-EBB2-1244-B6FA-01803ED5E5BA}" type="presParOf" srcId="{44E3928E-BBCE-A142-9F92-C0556F201CC3}" destId="{A13F8287-C17D-824C-9FA3-569C7E51B0F3}" srcOrd="2" destOrd="0" presId="urn:microsoft.com/office/officeart/2005/8/layout/vList4"/>
    <dgm:cxn modelId="{F253657A-17B6-7847-97B5-65D148ABB937}" type="presParOf" srcId="{75B56773-8EC0-A144-96F4-0A3B03B1972C}" destId="{25F1CC59-E259-AA46-BD6A-F9F156ADEDD3}" srcOrd="1" destOrd="0" presId="urn:microsoft.com/office/officeart/2005/8/layout/vList4"/>
    <dgm:cxn modelId="{4A2DDB02-A71B-C34F-A9D7-3E655A997C6E}" type="presParOf" srcId="{75B56773-8EC0-A144-96F4-0A3B03B1972C}" destId="{DC6CD3E8-4FF0-D540-B9B0-8A5F0249EF3A}" srcOrd="2" destOrd="0" presId="urn:microsoft.com/office/officeart/2005/8/layout/vList4"/>
    <dgm:cxn modelId="{E79BA912-5572-3E4A-9952-2008ABF2F713}" type="presParOf" srcId="{DC6CD3E8-4FF0-D540-B9B0-8A5F0249EF3A}" destId="{906EC2FE-2579-3B4D-84F6-A46C264DCDCE}" srcOrd="0" destOrd="0" presId="urn:microsoft.com/office/officeart/2005/8/layout/vList4"/>
    <dgm:cxn modelId="{21A5F522-078E-9544-9599-FFE99A90428E}" type="presParOf" srcId="{DC6CD3E8-4FF0-D540-B9B0-8A5F0249EF3A}" destId="{8714515B-9DC6-B740-9F8D-B6A2324D9AE7}" srcOrd="1" destOrd="0" presId="urn:microsoft.com/office/officeart/2005/8/layout/vList4"/>
    <dgm:cxn modelId="{1C634304-8E9E-5743-B366-0C74DBCD7986}" type="presParOf" srcId="{DC6CD3E8-4FF0-D540-B9B0-8A5F0249EF3A}" destId="{44067A7A-09C1-474F-9FBC-ED921569993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05B12-5490-0F4F-B603-60469793C04D}">
      <dsp:nvSpPr>
        <dsp:cNvPr id="0" name=""/>
        <dsp:cNvSpPr/>
      </dsp:nvSpPr>
      <dsp:spPr>
        <a:xfrm>
          <a:off x="0" y="0"/>
          <a:ext cx="10515600" cy="20715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Submission and Evaluation</a:t>
          </a:r>
        </a:p>
        <a:p>
          <a:pPr marL="228600" lvl="1" indent="-228600" algn="l" defTabSz="1200150">
            <a:lnSpc>
              <a:spcPct val="90000"/>
            </a:lnSpc>
            <a:spcBef>
              <a:spcPct val="0"/>
            </a:spcBef>
            <a:spcAft>
              <a:spcPct val="15000"/>
            </a:spcAft>
            <a:buChar char="•"/>
          </a:pPr>
          <a:r>
            <a:rPr lang="en-US" sz="2700" kern="1200" dirty="0"/>
            <a:t>Feasibility Review, Identify Reviewers</a:t>
          </a:r>
        </a:p>
        <a:p>
          <a:pPr marL="228600" lvl="1" indent="-228600" algn="l" defTabSz="1200150">
            <a:lnSpc>
              <a:spcPct val="90000"/>
            </a:lnSpc>
            <a:spcBef>
              <a:spcPct val="0"/>
            </a:spcBef>
            <a:spcAft>
              <a:spcPct val="15000"/>
            </a:spcAft>
            <a:buChar char="•"/>
          </a:pPr>
          <a:r>
            <a:rPr lang="en-US" sz="2700" kern="1200" dirty="0"/>
            <a:t>Submission Review</a:t>
          </a:r>
        </a:p>
        <a:p>
          <a:pPr marL="228600" lvl="1" indent="-228600" algn="l" defTabSz="1200150">
            <a:lnSpc>
              <a:spcPct val="90000"/>
            </a:lnSpc>
            <a:spcBef>
              <a:spcPct val="0"/>
            </a:spcBef>
            <a:spcAft>
              <a:spcPct val="15000"/>
            </a:spcAft>
            <a:buChar char="•"/>
          </a:pPr>
          <a:r>
            <a:rPr lang="en-US" sz="2700" kern="1200" dirty="0"/>
            <a:t>Make Final Decisions</a:t>
          </a:r>
        </a:p>
      </dsp:txBody>
      <dsp:txXfrm>
        <a:off x="2310275" y="0"/>
        <a:ext cx="8205324" cy="2071559"/>
      </dsp:txXfrm>
    </dsp:sp>
    <dsp:sp modelId="{2CFC0F6A-DE3A-8742-8771-9BBD4237ABCD}">
      <dsp:nvSpPr>
        <dsp:cNvPr id="0" name=""/>
        <dsp:cNvSpPr/>
      </dsp:nvSpPr>
      <dsp:spPr>
        <a:xfrm>
          <a:off x="207155" y="207155"/>
          <a:ext cx="2103120" cy="1657247"/>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F70D35-C2F8-CB4B-B385-22663283BB16}">
      <dsp:nvSpPr>
        <dsp:cNvPr id="0" name=""/>
        <dsp:cNvSpPr/>
      </dsp:nvSpPr>
      <dsp:spPr>
        <a:xfrm>
          <a:off x="0" y="2278715"/>
          <a:ext cx="10515600" cy="20715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Preparation</a:t>
          </a:r>
        </a:p>
        <a:p>
          <a:pPr marL="228600" lvl="1" indent="-228600" algn="l" defTabSz="1200150">
            <a:lnSpc>
              <a:spcPct val="90000"/>
            </a:lnSpc>
            <a:spcBef>
              <a:spcPct val="0"/>
            </a:spcBef>
            <a:spcAft>
              <a:spcPct val="15000"/>
            </a:spcAft>
            <a:buChar char="•"/>
          </a:pPr>
          <a:r>
            <a:rPr lang="en-US" sz="2700" kern="1200" dirty="0"/>
            <a:t>Finalize Protocol</a:t>
          </a:r>
        </a:p>
        <a:p>
          <a:pPr marL="228600" lvl="1" indent="-228600" algn="l" defTabSz="1200150">
            <a:lnSpc>
              <a:spcPct val="90000"/>
            </a:lnSpc>
            <a:spcBef>
              <a:spcPct val="0"/>
            </a:spcBef>
            <a:spcAft>
              <a:spcPct val="15000"/>
            </a:spcAft>
            <a:buChar char="•"/>
          </a:pPr>
          <a:r>
            <a:rPr lang="en-US" sz="2700" kern="1200" dirty="0"/>
            <a:t>Establish Collaboration Agreement</a:t>
          </a:r>
        </a:p>
        <a:p>
          <a:pPr marL="228600" lvl="1" indent="-228600" algn="l" defTabSz="1200150">
            <a:lnSpc>
              <a:spcPct val="90000"/>
            </a:lnSpc>
            <a:spcBef>
              <a:spcPct val="0"/>
            </a:spcBef>
            <a:spcAft>
              <a:spcPct val="15000"/>
            </a:spcAft>
            <a:buChar char="•"/>
          </a:pPr>
          <a:r>
            <a:rPr lang="en-US" sz="2700" kern="1200" dirty="0"/>
            <a:t>Translation and Ethics</a:t>
          </a:r>
        </a:p>
      </dsp:txBody>
      <dsp:txXfrm>
        <a:off x="2310275" y="2278715"/>
        <a:ext cx="8205324" cy="2071559"/>
      </dsp:txXfrm>
    </dsp:sp>
    <dsp:sp modelId="{EEC1D715-89F0-6A46-9160-20B3A4142072}">
      <dsp:nvSpPr>
        <dsp:cNvPr id="0" name=""/>
        <dsp:cNvSpPr/>
      </dsp:nvSpPr>
      <dsp:spPr>
        <a:xfrm>
          <a:off x="207155" y="2485871"/>
          <a:ext cx="2103120" cy="1657247"/>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6606B-A5E8-374C-A63B-D5DD2AB6CD01}">
      <dsp:nvSpPr>
        <dsp:cNvPr id="0" name=""/>
        <dsp:cNvSpPr/>
      </dsp:nvSpPr>
      <dsp:spPr>
        <a:xfrm>
          <a:off x="0" y="0"/>
          <a:ext cx="10515600" cy="20715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Implementation</a:t>
          </a:r>
        </a:p>
        <a:p>
          <a:pPr marL="228600" lvl="1" indent="-228600" algn="l" defTabSz="1200150">
            <a:lnSpc>
              <a:spcPct val="90000"/>
            </a:lnSpc>
            <a:spcBef>
              <a:spcPct val="0"/>
            </a:spcBef>
            <a:spcAft>
              <a:spcPct val="15000"/>
            </a:spcAft>
            <a:buChar char="•"/>
          </a:pPr>
          <a:r>
            <a:rPr lang="en-US" sz="2700" kern="1200" dirty="0"/>
            <a:t>Pre-registration</a:t>
          </a:r>
        </a:p>
        <a:p>
          <a:pPr marL="228600" lvl="1" indent="-228600" algn="l" defTabSz="1200150">
            <a:lnSpc>
              <a:spcPct val="90000"/>
            </a:lnSpc>
            <a:spcBef>
              <a:spcPct val="0"/>
            </a:spcBef>
            <a:spcAft>
              <a:spcPct val="15000"/>
            </a:spcAft>
            <a:buChar char="•"/>
          </a:pPr>
          <a:r>
            <a:rPr lang="en-US" sz="2700" kern="1200" dirty="0"/>
            <a:t>Data Collection</a:t>
          </a:r>
        </a:p>
        <a:p>
          <a:pPr marL="228600" lvl="1" indent="-228600" algn="l" defTabSz="1200150">
            <a:lnSpc>
              <a:spcPct val="90000"/>
            </a:lnSpc>
            <a:spcBef>
              <a:spcPct val="0"/>
            </a:spcBef>
            <a:spcAft>
              <a:spcPct val="15000"/>
            </a:spcAft>
            <a:buChar char="•"/>
          </a:pPr>
          <a:r>
            <a:rPr lang="en-US" sz="2700" kern="1200" dirty="0"/>
            <a:t>Data Management</a:t>
          </a:r>
        </a:p>
      </dsp:txBody>
      <dsp:txXfrm>
        <a:off x="2310275" y="0"/>
        <a:ext cx="8205324" cy="2071559"/>
      </dsp:txXfrm>
    </dsp:sp>
    <dsp:sp modelId="{564BCD4A-F795-B84C-9042-9CB6CBEE4212}">
      <dsp:nvSpPr>
        <dsp:cNvPr id="0" name=""/>
        <dsp:cNvSpPr/>
      </dsp:nvSpPr>
      <dsp:spPr>
        <a:xfrm>
          <a:off x="207155" y="207155"/>
          <a:ext cx="2103120" cy="1657247"/>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6EC2FE-2579-3B4D-84F6-A46C264DCDCE}">
      <dsp:nvSpPr>
        <dsp:cNvPr id="0" name=""/>
        <dsp:cNvSpPr/>
      </dsp:nvSpPr>
      <dsp:spPr>
        <a:xfrm>
          <a:off x="0" y="2278715"/>
          <a:ext cx="10515600" cy="20715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Analysis and Dissemination</a:t>
          </a:r>
        </a:p>
        <a:p>
          <a:pPr marL="228600" lvl="1" indent="-228600" algn="l" defTabSz="1200150">
            <a:lnSpc>
              <a:spcPct val="90000"/>
            </a:lnSpc>
            <a:spcBef>
              <a:spcPct val="0"/>
            </a:spcBef>
            <a:spcAft>
              <a:spcPct val="15000"/>
            </a:spcAft>
            <a:buChar char="•"/>
          </a:pPr>
          <a:r>
            <a:rPr lang="en-US" sz="2700" kern="1200" dirty="0"/>
            <a:t>Confirmatory Analyses + Exploratory Analyses</a:t>
          </a:r>
        </a:p>
        <a:p>
          <a:pPr marL="228600" lvl="1" indent="-228600" algn="l" defTabSz="1200150">
            <a:lnSpc>
              <a:spcPct val="90000"/>
            </a:lnSpc>
            <a:spcBef>
              <a:spcPct val="0"/>
            </a:spcBef>
            <a:spcAft>
              <a:spcPct val="15000"/>
            </a:spcAft>
            <a:buChar char="•"/>
          </a:pPr>
          <a:r>
            <a:rPr lang="en-US" sz="2700" kern="1200" dirty="0"/>
            <a:t>Manuscript Submission</a:t>
          </a:r>
        </a:p>
      </dsp:txBody>
      <dsp:txXfrm>
        <a:off x="2310275" y="2278715"/>
        <a:ext cx="8205324" cy="2071559"/>
      </dsp:txXfrm>
    </dsp:sp>
    <dsp:sp modelId="{8714515B-9DC6-B740-9F8D-B6A2324D9AE7}">
      <dsp:nvSpPr>
        <dsp:cNvPr id="0" name=""/>
        <dsp:cNvSpPr/>
      </dsp:nvSpPr>
      <dsp:spPr>
        <a:xfrm>
          <a:off x="207155" y="2485871"/>
          <a:ext cx="2103120" cy="1657247"/>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13A18-F7CB-954D-94BA-6ECDA9DAEC55}" type="datetimeFigureOut">
              <a:rPr lang="en-US" smtClean="0"/>
              <a:t>3/24/22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77DD0-7A6C-CE43-970C-36A564095B47}" type="slidenum">
              <a:rPr lang="en-US" smtClean="0"/>
              <a:t>‹#›</a:t>
            </a:fld>
            <a:endParaRPr lang="en-US"/>
          </a:p>
        </p:txBody>
      </p:sp>
    </p:spTree>
    <p:extLst>
      <p:ext uri="{BB962C8B-B14F-4D97-AF65-F5344CB8AC3E}">
        <p14:creationId xmlns:p14="http://schemas.microsoft.com/office/powerpoint/2010/main" val="425793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944850DA-7236-8844-910A-995628719A93}"/>
              </a:ext>
            </a:extLst>
          </p:cNvPr>
          <p:cNvSpPr>
            <a:spLocks noGrp="1" noRot="1" noChangeAspect="1" noChangeArrowheads="1"/>
          </p:cNvSpPr>
          <p:nvPr>
            <p:ph type="sldImg"/>
          </p:nvPr>
        </p:nvSpPr>
        <p:spPr>
          <a:xfrm>
            <a:off x="381000" y="685800"/>
            <a:ext cx="6096000" cy="3429000"/>
          </a:xfrm>
        </p:spPr>
      </p:sp>
      <p:sp>
        <p:nvSpPr>
          <p:cNvPr id="5122" name="Rectangle 2">
            <a:extLst>
              <a:ext uri="{FF2B5EF4-FFF2-40B4-BE49-F238E27FC236}">
                <a16:creationId xmlns:a16="http://schemas.microsoft.com/office/drawing/2014/main" id="{993F56B3-84B6-E441-9647-37060D41B18E}"/>
              </a:ext>
            </a:extLst>
          </p:cNvPr>
          <p:cNvSpPr>
            <a:spLocks noGrp="1" noChangeArrowheads="1"/>
          </p:cNvSpPr>
          <p:nvPr>
            <p:ph type="body" sz="quarter" idx="1"/>
          </p:nvPr>
        </p:nvSpPr>
        <p:spPr/>
        <p:txBody>
          <a:bodyPr/>
          <a:lstStyle/>
          <a:p>
            <a:r>
              <a:rPr lang="en-US" altLang="en-US"/>
              <a:t>https://gizmodo.com//everything-you-always-wanted-to-know-about-lego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2345086D-2D97-B44D-B0AB-635D2B686CE3}"/>
              </a:ext>
            </a:extLst>
          </p:cNvPr>
          <p:cNvSpPr>
            <a:spLocks noGrp="1" noRot="1" noChangeAspect="1" noChangeArrowheads="1"/>
          </p:cNvSpPr>
          <p:nvPr>
            <p:ph type="sldImg"/>
          </p:nvPr>
        </p:nvSpPr>
        <p:spPr/>
      </p:sp>
      <p:sp>
        <p:nvSpPr>
          <p:cNvPr id="21506" name="Rectangle 2">
            <a:extLst>
              <a:ext uri="{FF2B5EF4-FFF2-40B4-BE49-F238E27FC236}">
                <a16:creationId xmlns:a16="http://schemas.microsoft.com/office/drawing/2014/main" id="{247EFD4D-7D9C-0040-81E4-F5CC92CAEF99}"/>
              </a:ext>
            </a:extLst>
          </p:cNvPr>
          <p:cNvSpPr>
            <a:spLocks noGrp="1" noChangeArrowheads="1"/>
          </p:cNvSpPr>
          <p:nvPr>
            <p:ph type="body" sz="quarter" idx="1"/>
          </p:nvPr>
        </p:nvSpPr>
        <p:spPr/>
        <p:txBody>
          <a:bodyPr/>
          <a:lstStyle/>
          <a:p>
            <a:r>
              <a:rPr lang="en-US" altLang="en-US"/>
              <a:t>Western, Educated, Industrialised, Rich, Democratic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028CC1A8-F0A2-8D49-8630-41E68B8E706F}"/>
              </a:ext>
            </a:extLst>
          </p:cNvPr>
          <p:cNvSpPr>
            <a:spLocks noGrp="1" noRot="1" noChangeAspect="1" noChangeArrowheads="1"/>
          </p:cNvSpPr>
          <p:nvPr>
            <p:ph type="sldImg"/>
          </p:nvPr>
        </p:nvSpPr>
        <p:spPr/>
      </p:sp>
      <p:sp>
        <p:nvSpPr>
          <p:cNvPr id="67586" name="Rectangle 2">
            <a:extLst>
              <a:ext uri="{FF2B5EF4-FFF2-40B4-BE49-F238E27FC236}">
                <a16:creationId xmlns:a16="http://schemas.microsoft.com/office/drawing/2014/main" id="{F90C2F47-F444-624F-A248-1324BF6632BD}"/>
              </a:ext>
            </a:extLst>
          </p:cNvPr>
          <p:cNvSpPr>
            <a:spLocks noGrp="1" noChangeArrowheads="1"/>
          </p:cNvSpPr>
          <p:nvPr>
            <p:ph type="body" sz="quarter" idx="1"/>
          </p:nvPr>
        </p:nvSpPr>
        <p:spPr/>
        <p:txBody>
          <a:bodyPr/>
          <a:lstStyle/>
          <a:p>
            <a:r>
              <a:rPr lang="en-US" altLang="en-US"/>
              <a:t>PSA002: Sau-Chin Chen, Tzu-Chi U, Taiwan</a:t>
            </a:r>
          </a:p>
          <a:p>
            <a:r>
              <a:rPr lang="en-US" altLang="en-US"/>
              <a:t>Mental simulation theories of language comprehension propose that people automatically create mental representations of real objects. Evidence from sentence-picture verification tasks has shown that people mentally represent various visual properties such as shape, color, and size. However, the evidence for mental simulations of object orientation is limited. We report a study that investigates the match advantage of object orientation across speakers of different languages.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a:extLst>
              <a:ext uri="{FF2B5EF4-FFF2-40B4-BE49-F238E27FC236}">
                <a16:creationId xmlns:a16="http://schemas.microsoft.com/office/drawing/2014/main" id="{B97D1CC6-0012-FA49-9390-E171CB185A88}"/>
              </a:ext>
            </a:extLst>
          </p:cNvPr>
          <p:cNvSpPr>
            <a:spLocks noGrp="1" noRot="1" noChangeAspect="1" noChangeArrowheads="1"/>
          </p:cNvSpPr>
          <p:nvPr>
            <p:ph type="sldImg"/>
          </p:nvPr>
        </p:nvSpPr>
        <p:spPr/>
      </p:sp>
      <p:sp>
        <p:nvSpPr>
          <p:cNvPr id="69634" name="Rectangle 2">
            <a:extLst>
              <a:ext uri="{FF2B5EF4-FFF2-40B4-BE49-F238E27FC236}">
                <a16:creationId xmlns:a16="http://schemas.microsoft.com/office/drawing/2014/main" id="{7C3FBF3F-BCD9-3B44-948F-72948D9EFF97}"/>
              </a:ext>
            </a:extLst>
          </p:cNvPr>
          <p:cNvSpPr>
            <a:spLocks noGrp="1" noChangeArrowheads="1"/>
          </p:cNvSpPr>
          <p:nvPr>
            <p:ph type="body" sz="quarter" idx="1"/>
          </p:nvPr>
        </p:nvSpPr>
        <p:spPr/>
        <p:txBody>
          <a:bodyPr/>
          <a:lstStyle/>
          <a:p>
            <a:r>
              <a:rPr lang="en-US" altLang="en-US"/>
              <a:t>The present research will describe the gendered nature of prejudice against seven social categories (i.e., Black people, East Asian people, White people, police, politicians, and criminals). We hypothesize that if a prejudice occurs for the group it is more strongly related to prejudice of the men of that social category.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a:extLst>
              <a:ext uri="{FF2B5EF4-FFF2-40B4-BE49-F238E27FC236}">
                <a16:creationId xmlns:a16="http://schemas.microsoft.com/office/drawing/2014/main" id="{ECEB4681-A28B-3346-8DD9-608927AFEC2E}"/>
              </a:ext>
            </a:extLst>
          </p:cNvPr>
          <p:cNvSpPr>
            <a:spLocks noGrp="1" noRot="1" noChangeAspect="1" noChangeArrowheads="1"/>
          </p:cNvSpPr>
          <p:nvPr>
            <p:ph type="sldImg"/>
          </p:nvPr>
        </p:nvSpPr>
        <p:spPr/>
      </p:sp>
      <p:sp>
        <p:nvSpPr>
          <p:cNvPr id="71682" name="Rectangle 2">
            <a:extLst>
              <a:ext uri="{FF2B5EF4-FFF2-40B4-BE49-F238E27FC236}">
                <a16:creationId xmlns:a16="http://schemas.microsoft.com/office/drawing/2014/main" id="{FDE84BFB-B328-CA4F-B315-91B9A456327C}"/>
              </a:ext>
            </a:extLst>
          </p:cNvPr>
          <p:cNvSpPr>
            <a:spLocks noGrp="1" noChangeArrowheads="1"/>
          </p:cNvSpPr>
          <p:nvPr>
            <p:ph type="body" sz="quarter" idx="1"/>
          </p:nvPr>
        </p:nvSpPr>
        <p:spPr/>
        <p:txBody>
          <a:bodyPr/>
          <a:lstStyle/>
          <a:p>
            <a:endParaRPr lang="en-US" altLang="en-US"/>
          </a:p>
          <a:p>
            <a:r>
              <a:rPr lang="en-US" altLang="en-US"/>
              <a:t>Advances in Methods and Practices in Psychological Science </a:t>
            </a:r>
          </a:p>
          <a:p>
            <a:r>
              <a:rPr lang="en-US" altLang="en-US"/>
              <a:t>A multisite Collaboration preregistered replication of Turri and colleague’s (2015) Experiment 1 (35 labs from 14 countries across 4 continents signed up at time of submission; expected minimum N = 1,500). Results of this study are expected to provide a clearer picture of the Gettier intuition effect size, lay people’s theory and practice of knowledge, and potentially cross-cultural similarities and differences.</a:t>
            </a:r>
          </a:p>
          <a:p>
            <a:endParaRPr lang="en-US" altLang="en-US"/>
          </a:p>
          <a:p>
            <a:r>
              <a:rPr lang="en-US" altLang="en-US"/>
              <a:t>The Collaborative Replications and Education Project (CREP) is a crowdsourced replication project for undergraduate researchers started by Jon Grahe and Mark Brandt and currently run by Jordan Wagge. Studies are available that are both highly cited and feasible for undergraduates to complete. Contributors who meet open science reporting guidelines receive a CREP Research Certificate and when there are enough samples, contributors are encouraged to collaborate on a research paper.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01D9EE22-ED1F-834A-B8ED-6096C6BF5FF4}"/>
              </a:ext>
            </a:extLst>
          </p:cNvPr>
          <p:cNvSpPr>
            <a:spLocks noGrp="1" noRot="1" noChangeAspect="1" noChangeArrowheads="1"/>
          </p:cNvSpPr>
          <p:nvPr>
            <p:ph type="sldImg"/>
          </p:nvPr>
        </p:nvSpPr>
        <p:spPr/>
      </p:sp>
      <p:sp>
        <p:nvSpPr>
          <p:cNvPr id="73730" name="Rectangle 2">
            <a:extLst>
              <a:ext uri="{FF2B5EF4-FFF2-40B4-BE49-F238E27FC236}">
                <a16:creationId xmlns:a16="http://schemas.microsoft.com/office/drawing/2014/main" id="{9E9DC66D-C093-9C4B-9D68-EF27E9BD67B6}"/>
              </a:ext>
            </a:extLst>
          </p:cNvPr>
          <p:cNvSpPr>
            <a:spLocks noGrp="1" noChangeArrowheads="1"/>
          </p:cNvSpPr>
          <p:nvPr>
            <p:ph type="body" sz="quarter" idx="1"/>
          </p:nvPr>
        </p:nvSpPr>
        <p:spPr/>
        <p:txBody>
          <a:bodyPr/>
          <a:lstStyle/>
          <a:p>
            <a:r>
              <a:rPr lang="en-US" altLang="en-US"/>
              <a:t>US-based labs to recruit a large sample of African American students to participate in a test of stereotype threat theory. They are using an adaptive design to determine the best of four procedures each to increase and reduce stereotype threat.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7996D43E-D541-CD4C-8BA7-7BF298C709E8}"/>
              </a:ext>
            </a:extLst>
          </p:cNvPr>
          <p:cNvSpPr>
            <a:spLocks noGrp="1" noRot="1" noChangeAspect="1" noChangeArrowheads="1"/>
          </p:cNvSpPr>
          <p:nvPr>
            <p:ph type="sldImg"/>
          </p:nvPr>
        </p:nvSpPr>
        <p:spPr/>
      </p:sp>
      <p:sp>
        <p:nvSpPr>
          <p:cNvPr id="75778" name="Rectangle 2">
            <a:extLst>
              <a:ext uri="{FF2B5EF4-FFF2-40B4-BE49-F238E27FC236}">
                <a16:creationId xmlns:a16="http://schemas.microsoft.com/office/drawing/2014/main" id="{0634471A-3011-7D4D-A724-CC4E54BFEDB4}"/>
              </a:ext>
            </a:extLst>
          </p:cNvPr>
          <p:cNvSpPr>
            <a:spLocks noGrp="1" noChangeArrowheads="1"/>
          </p:cNvSpPr>
          <p:nvPr>
            <p:ph type="body" sz="quarter" idx="1"/>
          </p:nvPr>
        </p:nvSpPr>
        <p:spPr/>
        <p:txBody>
          <a:bodyPr/>
          <a:lstStyle/>
          <a:p>
            <a:endParaRPr lang="en-US" altLang="en-US"/>
          </a:p>
          <a:p>
            <a:r>
              <a:rPr lang="en-US" altLang="en-US"/>
              <a:t>Empirically test the universality of utilitarian and deontological responding by directly replicating Greene et al.’s experiments on non-WEIRD samples as well as to explore the influence of culture and economic status on moral reasoning.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DB4C0DDB-67F4-6C41-A016-CE6B200B9B0A}"/>
              </a:ext>
            </a:extLst>
          </p:cNvPr>
          <p:cNvSpPr>
            <a:spLocks noGrp="1" noRot="1" noChangeAspect="1" noChangeArrowheads="1"/>
          </p:cNvSpPr>
          <p:nvPr>
            <p:ph type="sldImg"/>
          </p:nvPr>
        </p:nvSpPr>
        <p:spPr/>
      </p:sp>
      <p:sp>
        <p:nvSpPr>
          <p:cNvPr id="77826" name="Rectangle 2">
            <a:extLst>
              <a:ext uri="{FF2B5EF4-FFF2-40B4-BE49-F238E27FC236}">
                <a16:creationId xmlns:a16="http://schemas.microsoft.com/office/drawing/2014/main" id="{BA9A1D71-60B7-3947-8CDD-EDBD2B1F8F35}"/>
              </a:ext>
            </a:extLst>
          </p:cNvPr>
          <p:cNvSpPr>
            <a:spLocks noGrp="1" noChangeArrowheads="1"/>
          </p:cNvSpPr>
          <p:nvPr>
            <p:ph type="body" sz="quarter" idx="1"/>
          </p:nvPr>
        </p:nvSpPr>
        <p:spPr/>
        <p:txBody>
          <a:bodyPr/>
          <a:lstStyle/>
          <a:p>
            <a:pPr marL="217488" indent="-217488"/>
            <a:r>
              <a:rPr lang="en-US" altLang="en-US"/>
              <a:t>PSA007: Erin Buchanan (Harrisburg U of Sci &amp; Tech, Pennsylvania)</a:t>
            </a:r>
          </a:p>
          <a:p>
            <a:pPr marL="217488" indent="-217488"/>
            <a:r>
              <a:rPr lang="en-US" altLang="en-US"/>
              <a:t>semantic priming relies on reliable, well-studied stimuli with defined similarity values.</a:t>
            </a:r>
          </a:p>
          <a:p>
            <a:pPr marL="217488" indent="-217488">
              <a:buFontTx/>
              <a:buAutoNum type="arabicPeriod"/>
            </a:pPr>
            <a:r>
              <a:rPr lang="en-US" altLang="en-US"/>
              <a:t>Create an online framework to collect semantic priming data</a:t>
            </a:r>
          </a:p>
          <a:p>
            <a:pPr marL="217488" indent="-217488">
              <a:buFontTx/>
              <a:buAutoNum type="arabicPeriod"/>
            </a:pPr>
            <a:r>
              <a:rPr lang="en-US" altLang="en-US"/>
              <a:t>Provide a database of response latencies and priming scores for words in 5-9 of the 9 languages with available frequency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47A5EACD-1FE4-7447-9B0D-05071AD6700A}"/>
              </a:ext>
            </a:extLst>
          </p:cNvPr>
          <p:cNvSpPr>
            <a:spLocks noGrp="1" noRot="1" noChangeAspect="1" noChangeArrowheads="1"/>
          </p:cNvSpPr>
          <p:nvPr>
            <p:ph type="sldImg"/>
          </p:nvPr>
        </p:nvSpPr>
        <p:spPr/>
      </p:sp>
      <p:sp>
        <p:nvSpPr>
          <p:cNvPr id="79874" name="Rectangle 2">
            <a:extLst>
              <a:ext uri="{FF2B5EF4-FFF2-40B4-BE49-F238E27FC236}">
                <a16:creationId xmlns:a16="http://schemas.microsoft.com/office/drawing/2014/main" id="{9FBE98A5-D283-2A45-BA73-C88720FF356F}"/>
              </a:ext>
            </a:extLst>
          </p:cNvPr>
          <p:cNvSpPr>
            <a:spLocks noGrp="1" noChangeArrowheads="1"/>
          </p:cNvSpPr>
          <p:nvPr>
            <p:ph type="body" sz="quarter" idx="1"/>
          </p:nvPr>
        </p:nvSpPr>
        <p:spPr/>
        <p:txBody>
          <a:bodyPr/>
          <a:lstStyle/>
          <a:p>
            <a:r>
              <a:rPr lang="en-US" altLang="en-US"/>
              <a:t>001 Loss/Gain - Charles Dorison Kellog Northwestern</a:t>
            </a:r>
          </a:p>
          <a:p>
            <a:r>
              <a:rPr lang="en-US" altLang="en-US"/>
              <a:t>test competing hypotheses regarding the effects of framing messages in terms of losses versus gains. We will examine effects on three primary outcomes: intentions to adhere to policies designed to prevent the spread of COVID-19, opinions about such policies, and the likelihood that participants seek additional policy information. Whereas research on negativity bias and loss aversion predicts that loss-framing will have greater impact, research on encouraging the adoption of protective health behaviour suggests the opposite (i.e., gain-framing will be more persuasive).</a:t>
            </a:r>
          </a:p>
          <a:p>
            <a:endParaRPr lang="en-US" altLang="en-US"/>
          </a:p>
          <a:p>
            <a:r>
              <a:rPr lang="en-US" altLang="en-US"/>
              <a:t>002 Cognitive reappraisal - Ke Wang, Harvard</a:t>
            </a:r>
          </a:p>
          <a:p>
            <a:r>
              <a:rPr lang="en-US" altLang="en-US"/>
              <a:t>Randomly assign participants to one of three reappraisal interventions (reconstrual, repurposing, and their hybrid) or a control condition. We predict that relative to the control condition, reappraisal will reduce immediate and anticipated negative emotions, increase immediate and anticipated positive emotions, and enhance emotion regulation self-efficacy. Importantly, we expect reappraisal to reduce intentions to engage in emotion-driven problematic behaviors (e.g., substance use) without reducing intentions to engage in healthy behaviors</a:t>
            </a:r>
          </a:p>
          <a:p>
            <a:endParaRPr lang="en-US" altLang="en-US"/>
          </a:p>
          <a:p>
            <a:r>
              <a:rPr lang="en-US" altLang="en-US"/>
              <a:t>003 Self Determination - Nicole Legate, Illinois IT &amp; Thuy-vy Nguyen, Durham</a:t>
            </a:r>
          </a:p>
          <a:p>
            <a:r>
              <a:rPr lang="en-US" altLang="en-US"/>
              <a:t>Tests whether self-determination theory-guided message framing impacts people’s motivation to participate in social distancing. They expect autonomy-supportive messages that help people understand the value of behavior change to a) increase ‘buy in’, or autonomous motivation, for social distancing, b) lower feelings of defiance to follow recommendations around social distancing, and c) increase feelings of self-efficacy to participate in social distancing, relative to neutral and controlling messages. Further, we expect controlling messages that pressure people to change using shame, guilt, and threats, may backfire and a) decrease ‘buy in’ for social distancing and b) increase defiance, relative to the control condition.</a:t>
            </a:r>
          </a:p>
          <a:p>
            <a:endParaRPr lang="en-US" altLang="en-US"/>
          </a:p>
          <a:p>
            <a:r>
              <a:rPr lang="en-US" altLang="en-US"/>
              <a:t>Left image by Nico Martinez https://forum.keyshot.com/index.php?topic=26067.0&amp;utm_content=126967006&amp;utm_medium=social&amp;utm_source=twitter&amp;hss_channel=tw-178092400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4799-9329-AC45-9FF3-6DFE71606F0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AEB4EF4-4106-DE45-8F95-23F8E2BB3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2406C7-AA89-904E-A14E-4AD17105FB58}"/>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5" name="Footer Placeholder 4">
            <a:extLst>
              <a:ext uri="{FF2B5EF4-FFF2-40B4-BE49-F238E27FC236}">
                <a16:creationId xmlns:a16="http://schemas.microsoft.com/office/drawing/2014/main" id="{08161F23-1272-2B44-96EA-71D3A2571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B463F-94C3-0641-A510-4852306AF860}"/>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200991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EE27-0B2A-244A-8D78-2A8BAD7D2D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DE4E4C-BD8B-2344-824D-775BC67AB9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71E22-CF06-FE41-A668-D6594D3F5F60}"/>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5" name="Footer Placeholder 4">
            <a:extLst>
              <a:ext uri="{FF2B5EF4-FFF2-40B4-BE49-F238E27FC236}">
                <a16:creationId xmlns:a16="http://schemas.microsoft.com/office/drawing/2014/main" id="{3922F263-174F-C147-95AF-5B1DC94B3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3F096-1901-8346-8F95-5379CFE2EBB5}"/>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3218765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D8E1C0-810E-B644-B25C-A48A57DF6D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424753-05A5-A646-97DD-3966086E7B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CEC73-1507-4346-BF78-1A271959CE5D}"/>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5" name="Footer Placeholder 4">
            <a:extLst>
              <a:ext uri="{FF2B5EF4-FFF2-40B4-BE49-F238E27FC236}">
                <a16:creationId xmlns:a16="http://schemas.microsoft.com/office/drawing/2014/main" id="{092CF6E7-BC69-164E-A62B-0CC219B7D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6940D-227D-8A44-84FD-C19CFED2C430}"/>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3305496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8DDBD-833D-C94A-9BA1-6ECCC8A53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C03AD-DB82-3B41-A2D1-81A475C7C32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405A891-AD4D-4F48-875C-123BD2F74EB0}"/>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5" name="Footer Placeholder 4">
            <a:extLst>
              <a:ext uri="{FF2B5EF4-FFF2-40B4-BE49-F238E27FC236}">
                <a16:creationId xmlns:a16="http://schemas.microsoft.com/office/drawing/2014/main" id="{0F0A2C31-0A58-0942-9F7F-A3A6CC3ED0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92B3A-60B8-7A4D-A5F6-69763FB5AB7D}"/>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387326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36C4-2E7C-FA4A-9330-407F05A9D1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6AEE64-FA90-E842-85FB-B2B3C27C8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8B39BB-5077-8141-B2B3-05E48F99D688}"/>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5" name="Footer Placeholder 4">
            <a:extLst>
              <a:ext uri="{FF2B5EF4-FFF2-40B4-BE49-F238E27FC236}">
                <a16:creationId xmlns:a16="http://schemas.microsoft.com/office/drawing/2014/main" id="{2190D463-072B-D447-BDF7-4DDCD06A6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41142-DA8F-0649-97CE-B78ECADD5C62}"/>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152057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3BEF-2DF6-4A4B-AF77-BA5FF701B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BC5AA1-373F-124D-9C12-26A764B39F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6C849F-464A-6C41-B1C7-DC9A6EBE66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3503E1-C640-B44C-96E7-9BF95FE3257A}"/>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6" name="Footer Placeholder 5">
            <a:extLst>
              <a:ext uri="{FF2B5EF4-FFF2-40B4-BE49-F238E27FC236}">
                <a16:creationId xmlns:a16="http://schemas.microsoft.com/office/drawing/2014/main" id="{54C89F80-7338-2046-BD18-AD4D04CF6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B381E-379C-6B46-AC12-B57CA758D3E1}"/>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86547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19FE-192A-6D4D-9958-BF2F025B16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67419-BB17-604E-9B70-E542FACCD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D14BF3-8DB1-7348-8924-BA9F18629D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D869DF-36DE-1341-BCE0-BF96885AC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EB5556-27FF-2F4D-AB52-FD84C18BD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3BF2B1-A623-884C-8D52-322072F140E1}"/>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8" name="Footer Placeholder 7">
            <a:extLst>
              <a:ext uri="{FF2B5EF4-FFF2-40B4-BE49-F238E27FC236}">
                <a16:creationId xmlns:a16="http://schemas.microsoft.com/office/drawing/2014/main" id="{B8B4C160-12C7-8B4E-BA5C-9F89DE2AF4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B91FDA-D6F8-C648-9542-2A95BF50216E}"/>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132202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57BC2-D121-C747-9A39-3033F50A11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F1E6AA-F7DB-9346-B053-91833CDD5455}"/>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4" name="Footer Placeholder 3">
            <a:extLst>
              <a:ext uri="{FF2B5EF4-FFF2-40B4-BE49-F238E27FC236}">
                <a16:creationId xmlns:a16="http://schemas.microsoft.com/office/drawing/2014/main" id="{02431CCF-FB40-504A-8D27-FCD059C1B4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1B42D3-0B67-D042-AE12-007DC274B4ED}"/>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4026300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0B957-70E8-694D-B7B3-BA81B3268C80}"/>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3" name="Footer Placeholder 2">
            <a:extLst>
              <a:ext uri="{FF2B5EF4-FFF2-40B4-BE49-F238E27FC236}">
                <a16:creationId xmlns:a16="http://schemas.microsoft.com/office/drawing/2014/main" id="{E83ACFBB-C97A-F946-B51B-D0C21116F9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8A82EB-449B-9444-885D-87A250DC8642}"/>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1027323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8D65-8B82-234A-BFD5-39D8290F7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089B21-10C3-194E-B99B-16DE3A14CC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C6BA31-1D4C-C945-BB4D-104F27C58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D4385B-FF8C-624F-B6D4-7DFCF3620BF9}"/>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6" name="Footer Placeholder 5">
            <a:extLst>
              <a:ext uri="{FF2B5EF4-FFF2-40B4-BE49-F238E27FC236}">
                <a16:creationId xmlns:a16="http://schemas.microsoft.com/office/drawing/2014/main" id="{1E17FC9D-2D69-DC44-8F06-DA6A8DC2F5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F8DA50-7CAD-D44E-BE1D-044A5C3E7122}"/>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3366432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C42A-5E97-7B4E-AD27-F57B2CC7D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BED07-BDA8-DD4B-BB30-7823B94A35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92E878-E3DF-B340-A557-64D37E32C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8D3D4-C1B3-CA40-AEF3-7857386F0FC7}"/>
              </a:ext>
            </a:extLst>
          </p:cNvPr>
          <p:cNvSpPr>
            <a:spLocks noGrp="1"/>
          </p:cNvSpPr>
          <p:nvPr>
            <p:ph type="dt" sz="half" idx="10"/>
          </p:nvPr>
        </p:nvSpPr>
        <p:spPr/>
        <p:txBody>
          <a:bodyPr/>
          <a:lstStyle/>
          <a:p>
            <a:fld id="{B6C37B12-BD86-074B-8BB7-ADEF50218013}" type="datetimeFigureOut">
              <a:rPr lang="en-US" smtClean="0"/>
              <a:t>3/24/22</a:t>
            </a:fld>
            <a:endParaRPr lang="en-US"/>
          </a:p>
        </p:txBody>
      </p:sp>
      <p:sp>
        <p:nvSpPr>
          <p:cNvPr id="6" name="Footer Placeholder 5">
            <a:extLst>
              <a:ext uri="{FF2B5EF4-FFF2-40B4-BE49-F238E27FC236}">
                <a16:creationId xmlns:a16="http://schemas.microsoft.com/office/drawing/2014/main" id="{16292896-0824-1D4C-B4C8-634A03BC4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FBB3B-D4F7-AA4B-B640-1B557ACDE529}"/>
              </a:ext>
            </a:extLst>
          </p:cNvPr>
          <p:cNvSpPr>
            <a:spLocks noGrp="1"/>
          </p:cNvSpPr>
          <p:nvPr>
            <p:ph type="sldNum" sz="quarter" idx="12"/>
          </p:nvPr>
        </p:nvSpPr>
        <p:spPr/>
        <p:txBody>
          <a:bodyPr/>
          <a:lstStyle/>
          <a:p>
            <a:fld id="{0DD36A5F-0481-3C4B-9E6F-2F3744A9F55B}" type="slidenum">
              <a:rPr lang="en-US" smtClean="0"/>
              <a:t>‹#›</a:t>
            </a:fld>
            <a:endParaRPr lang="en-US"/>
          </a:p>
        </p:txBody>
      </p:sp>
    </p:spTree>
    <p:extLst>
      <p:ext uri="{BB962C8B-B14F-4D97-AF65-F5344CB8AC3E}">
        <p14:creationId xmlns:p14="http://schemas.microsoft.com/office/powerpoint/2010/main" val="85887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2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91C40-E067-534E-803B-1801F92F93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BCB2A11-1A84-7445-83FB-6A42B9E65E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596462-8E77-B64F-ADD8-B8DF30B18A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37B12-BD86-074B-8BB7-ADEF50218013}" type="datetimeFigureOut">
              <a:rPr lang="en-US" smtClean="0"/>
              <a:t>3/24/22</a:t>
            </a:fld>
            <a:endParaRPr lang="en-US"/>
          </a:p>
        </p:txBody>
      </p:sp>
      <p:sp>
        <p:nvSpPr>
          <p:cNvPr id="5" name="Footer Placeholder 4">
            <a:extLst>
              <a:ext uri="{FF2B5EF4-FFF2-40B4-BE49-F238E27FC236}">
                <a16:creationId xmlns:a16="http://schemas.microsoft.com/office/drawing/2014/main" id="{5526EA53-8BF9-7846-98DB-9816BB214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304D77-17FA-784B-B8C5-3FDDB63E2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36A5F-0481-3C4B-9E6F-2F3744A9F55B}" type="slidenum">
              <a:rPr lang="en-US" smtClean="0"/>
              <a:t>‹#›</a:t>
            </a:fld>
            <a:endParaRPr lang="en-US"/>
          </a:p>
        </p:txBody>
      </p:sp>
    </p:spTree>
    <p:extLst>
      <p:ext uri="{BB962C8B-B14F-4D97-AF65-F5344CB8AC3E}">
        <p14:creationId xmlns:p14="http://schemas.microsoft.com/office/powerpoint/2010/main" val="2876715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97A0BBD0-9C64-514A-8B05-5B1E9D2B92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b="-1"/>
          <a:stretch/>
        </p:blipFill>
        <p:spPr bwMode="auto">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a:extLst>
              <a:ext uri="{FF2B5EF4-FFF2-40B4-BE49-F238E27FC236}">
                <a16:creationId xmlns:a16="http://schemas.microsoft.com/office/drawing/2014/main" id="{91F59AFB-8700-D141-968F-B2E8D903C993}"/>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800"/>
              <a:t>A PSA on the PSA: Big Team Science with the Psychological Science Accelerator</a:t>
            </a:r>
            <a:endParaRPr lang="en-US" sz="3800" dirty="0"/>
          </a:p>
        </p:txBody>
      </p:sp>
    </p:spTree>
    <p:extLst>
      <p:ext uri="{BB962C8B-B14F-4D97-AF65-F5344CB8AC3E}">
        <p14:creationId xmlns:p14="http://schemas.microsoft.com/office/powerpoint/2010/main" val="141977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788BBEE3-2FA8-254E-B076-C7E90E5137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52412" y="180182"/>
            <a:ext cx="1510507" cy="1510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itle 1">
            <a:extLst>
              <a:ext uri="{FF2B5EF4-FFF2-40B4-BE49-F238E27FC236}">
                <a16:creationId xmlns:a16="http://schemas.microsoft.com/office/drawing/2014/main" id="{08FC6931-A17F-5243-9499-DD69E24C77C6}"/>
              </a:ext>
            </a:extLst>
          </p:cNvPr>
          <p:cNvSpPr>
            <a:spLocks noGrp="1"/>
          </p:cNvSpPr>
          <p:nvPr>
            <p:ph type="title"/>
          </p:nvPr>
        </p:nvSpPr>
        <p:spPr>
          <a:xfrm>
            <a:off x="838200" y="365125"/>
            <a:ext cx="10515600" cy="1325563"/>
          </a:xfrm>
        </p:spPr>
        <p:txBody>
          <a:bodyPr/>
          <a:lstStyle/>
          <a:p>
            <a:r>
              <a:rPr lang="en-US" dirty="0"/>
              <a:t>Psychological Science Accelerator</a:t>
            </a:r>
          </a:p>
        </p:txBody>
      </p:sp>
      <p:pic>
        <p:nvPicPr>
          <p:cNvPr id="10" name="Picture 8">
            <a:extLst>
              <a:ext uri="{FF2B5EF4-FFF2-40B4-BE49-F238E27FC236}">
                <a16:creationId xmlns:a16="http://schemas.microsoft.com/office/drawing/2014/main" id="{D5D26D8F-211C-504F-8422-9AFB90188AC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6892" y="2176412"/>
            <a:ext cx="1739107" cy="304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4">
            <a:extLst>
              <a:ext uri="{FF2B5EF4-FFF2-40B4-BE49-F238E27FC236}">
                <a16:creationId xmlns:a16="http://schemas.microsoft.com/office/drawing/2014/main" id="{80E2A1B4-1DB6-424F-AB78-1B64B4DD654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93054" y="2072241"/>
            <a:ext cx="1818481" cy="304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
            <a:extLst>
              <a:ext uri="{FF2B5EF4-FFF2-40B4-BE49-F238E27FC236}">
                <a16:creationId xmlns:a16="http://schemas.microsoft.com/office/drawing/2014/main" id="{1178E355-8CF6-AE45-8E07-2A1AAAB956DE}"/>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534725" y="2139105"/>
            <a:ext cx="2253456" cy="311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4">
            <a:extLst>
              <a:ext uri="{FF2B5EF4-FFF2-40B4-BE49-F238E27FC236}">
                <a16:creationId xmlns:a16="http://schemas.microsoft.com/office/drawing/2014/main" id="{0064B74A-2618-1140-8791-4FA44117686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23365" y="2146854"/>
            <a:ext cx="2375694" cy="304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5">
            <a:extLst>
              <a:ext uri="{FF2B5EF4-FFF2-40B4-BE49-F238E27FC236}">
                <a16:creationId xmlns:a16="http://schemas.microsoft.com/office/drawing/2014/main" id="{D2CE2B92-653E-5647-939B-BD65D8B8A231}"/>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018590" y="2072241"/>
            <a:ext cx="1683544" cy="311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FC0587A4-ECA4-CB4F-A5A9-8FC73CFAD113}"/>
              </a:ext>
            </a:extLst>
          </p:cNvPr>
          <p:cNvSpPr txBox="1"/>
          <p:nvPr/>
        </p:nvSpPr>
        <p:spPr>
          <a:xfrm>
            <a:off x="684701" y="5393672"/>
            <a:ext cx="1263487" cy="461665"/>
          </a:xfrm>
          <a:prstGeom prst="rect">
            <a:avLst/>
          </a:prstGeom>
          <a:noFill/>
        </p:spPr>
        <p:txBody>
          <a:bodyPr wrap="none" rtlCol="0">
            <a:spAutoFit/>
          </a:bodyPr>
          <a:lstStyle/>
          <a:p>
            <a:r>
              <a:rPr lang="en-US" sz="2400" dirty="0"/>
              <a:t>Director</a:t>
            </a:r>
          </a:p>
        </p:txBody>
      </p:sp>
      <p:sp>
        <p:nvSpPr>
          <p:cNvPr id="16" name="TextBox 15">
            <a:extLst>
              <a:ext uri="{FF2B5EF4-FFF2-40B4-BE49-F238E27FC236}">
                <a16:creationId xmlns:a16="http://schemas.microsoft.com/office/drawing/2014/main" id="{E7782ED4-6E93-9F46-8A93-3E5D35CB62E7}"/>
              </a:ext>
            </a:extLst>
          </p:cNvPr>
          <p:cNvSpPr txBox="1"/>
          <p:nvPr/>
        </p:nvSpPr>
        <p:spPr>
          <a:xfrm>
            <a:off x="2799830" y="5381968"/>
            <a:ext cx="1604927" cy="830997"/>
          </a:xfrm>
          <a:prstGeom prst="rect">
            <a:avLst/>
          </a:prstGeom>
          <a:noFill/>
        </p:spPr>
        <p:txBody>
          <a:bodyPr wrap="none" rtlCol="0">
            <a:spAutoFit/>
          </a:bodyPr>
          <a:lstStyle/>
          <a:p>
            <a:r>
              <a:rPr lang="en-US" sz="2400" dirty="0"/>
              <a:t>Associate </a:t>
            </a:r>
          </a:p>
          <a:p>
            <a:pPr algn="ctr"/>
            <a:r>
              <a:rPr lang="en-US" sz="2400" dirty="0"/>
              <a:t>Directors</a:t>
            </a:r>
          </a:p>
        </p:txBody>
      </p:sp>
      <p:sp>
        <p:nvSpPr>
          <p:cNvPr id="17" name="TextBox 16">
            <a:extLst>
              <a:ext uri="{FF2B5EF4-FFF2-40B4-BE49-F238E27FC236}">
                <a16:creationId xmlns:a16="http://schemas.microsoft.com/office/drawing/2014/main" id="{6CCFB2B7-E580-E042-9E7C-5F2F9F18DF46}"/>
              </a:ext>
            </a:extLst>
          </p:cNvPr>
          <p:cNvSpPr txBox="1"/>
          <p:nvPr/>
        </p:nvSpPr>
        <p:spPr>
          <a:xfrm>
            <a:off x="5101180" y="5381968"/>
            <a:ext cx="1518364" cy="830997"/>
          </a:xfrm>
          <a:prstGeom prst="rect">
            <a:avLst/>
          </a:prstGeom>
          <a:noFill/>
        </p:spPr>
        <p:txBody>
          <a:bodyPr wrap="none" rtlCol="0">
            <a:spAutoFit/>
          </a:bodyPr>
          <a:lstStyle/>
          <a:p>
            <a:r>
              <a:rPr lang="en-US" sz="2400" dirty="0"/>
              <a:t>Assistant </a:t>
            </a:r>
          </a:p>
          <a:p>
            <a:pPr algn="ctr"/>
            <a:r>
              <a:rPr lang="en-US" sz="2400" dirty="0"/>
              <a:t>Directors</a:t>
            </a:r>
          </a:p>
        </p:txBody>
      </p:sp>
      <p:sp>
        <p:nvSpPr>
          <p:cNvPr id="18" name="TextBox 17">
            <a:extLst>
              <a:ext uri="{FF2B5EF4-FFF2-40B4-BE49-F238E27FC236}">
                <a16:creationId xmlns:a16="http://schemas.microsoft.com/office/drawing/2014/main" id="{4CE014C6-E02B-EE46-929C-C0CAC130F40A}"/>
              </a:ext>
            </a:extLst>
          </p:cNvPr>
          <p:cNvSpPr txBox="1"/>
          <p:nvPr/>
        </p:nvSpPr>
        <p:spPr>
          <a:xfrm>
            <a:off x="7445640" y="5381968"/>
            <a:ext cx="1468672" cy="461665"/>
          </a:xfrm>
          <a:prstGeom prst="rect">
            <a:avLst/>
          </a:prstGeom>
          <a:noFill/>
        </p:spPr>
        <p:txBody>
          <a:bodyPr wrap="none" rtlCol="0">
            <a:spAutoFit/>
          </a:bodyPr>
          <a:lstStyle/>
          <a:p>
            <a:r>
              <a:rPr lang="en-US" sz="2400" dirty="0"/>
              <a:t>Members</a:t>
            </a:r>
          </a:p>
        </p:txBody>
      </p:sp>
      <p:sp>
        <p:nvSpPr>
          <p:cNvPr id="19" name="TextBox 18">
            <a:extLst>
              <a:ext uri="{FF2B5EF4-FFF2-40B4-BE49-F238E27FC236}">
                <a16:creationId xmlns:a16="http://schemas.microsoft.com/office/drawing/2014/main" id="{18E93378-7D2E-A94E-B57D-90084E547AE3}"/>
              </a:ext>
            </a:extLst>
          </p:cNvPr>
          <p:cNvSpPr txBox="1"/>
          <p:nvPr/>
        </p:nvSpPr>
        <p:spPr>
          <a:xfrm>
            <a:off x="10098638" y="5393672"/>
            <a:ext cx="1125629" cy="461665"/>
          </a:xfrm>
          <a:prstGeom prst="rect">
            <a:avLst/>
          </a:prstGeom>
          <a:noFill/>
        </p:spPr>
        <p:txBody>
          <a:bodyPr wrap="none" rtlCol="0">
            <a:spAutoFit/>
          </a:bodyPr>
          <a:lstStyle/>
          <a:p>
            <a:r>
              <a:rPr lang="en-US" sz="2400" dirty="0"/>
              <a:t>Interns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F68C829D-016B-F744-87CD-D6B6504AA8C7}"/>
              </a:ext>
            </a:extLst>
          </p:cNvPr>
          <p:cNvSpPr>
            <a:spLocks noGrp="1"/>
          </p:cNvSpPr>
          <p:nvPr>
            <p:ph type="title"/>
          </p:nvPr>
        </p:nvSpPr>
        <p:spPr/>
        <p:txBody>
          <a:bodyPr/>
          <a:lstStyle/>
          <a:p>
            <a:r>
              <a:rPr lang="en-US" dirty="0"/>
              <a:t>Psychological Science Accelerator</a:t>
            </a:r>
          </a:p>
        </p:txBody>
      </p:sp>
      <p:sp>
        <p:nvSpPr>
          <p:cNvPr id="3" name="Content Placeholder 2">
            <a:extLst>
              <a:ext uri="{FF2B5EF4-FFF2-40B4-BE49-F238E27FC236}">
                <a16:creationId xmlns:a16="http://schemas.microsoft.com/office/drawing/2014/main" id="{802070C7-D6DD-544C-A9D1-66A136C53DEC}"/>
              </a:ext>
            </a:extLst>
          </p:cNvPr>
          <p:cNvSpPr>
            <a:spLocks noGrp="1"/>
          </p:cNvSpPr>
          <p:nvPr>
            <p:ph idx="1"/>
          </p:nvPr>
        </p:nvSpPr>
        <p:spPr/>
        <p:txBody>
          <a:bodyPr>
            <a:normAutofit/>
          </a:bodyPr>
          <a:lstStyle/>
          <a:p>
            <a:pPr lvl="1"/>
            <a:r>
              <a:rPr lang="en-US" altLang="en-US" sz="2800" dirty="0">
                <a:sym typeface="Gill Sans" panose="020B0502020104020203" pitchFamily="34" charset="-79"/>
              </a:rPr>
              <a:t>Leadership Team</a:t>
            </a:r>
          </a:p>
          <a:p>
            <a:pPr lvl="1"/>
            <a:r>
              <a:rPr lang="en-US" altLang="en-US" sz="2800" dirty="0">
                <a:sym typeface="Gill Sans" panose="020B0502020104020203" pitchFamily="34" charset="-79"/>
              </a:rPr>
              <a:t>Training</a:t>
            </a:r>
          </a:p>
          <a:p>
            <a:pPr lvl="1"/>
            <a:r>
              <a:rPr lang="en-US" altLang="en-US" sz="2800" dirty="0">
                <a:sym typeface="Gill Sans" panose="020B0502020104020203" pitchFamily="34" charset="-79"/>
              </a:rPr>
              <a:t>Funding</a:t>
            </a:r>
          </a:p>
          <a:p>
            <a:pPr lvl="1"/>
            <a:r>
              <a:rPr lang="en-US" altLang="en-US" sz="2800" dirty="0">
                <a:sym typeface="Gill Sans" panose="020B0502020104020203" pitchFamily="34" charset="-79"/>
              </a:rPr>
              <a:t>Study Selection</a:t>
            </a:r>
          </a:p>
          <a:p>
            <a:pPr lvl="1"/>
            <a:r>
              <a:rPr lang="en-US" altLang="en-US" sz="2800" dirty="0">
                <a:sym typeface="Gill Sans" panose="020B0502020104020203" pitchFamily="34" charset="-79"/>
              </a:rPr>
              <a:t>Community Building &amp; Network Expansion</a:t>
            </a:r>
          </a:p>
          <a:p>
            <a:pPr lvl="1"/>
            <a:r>
              <a:rPr lang="en-US" altLang="en-US" sz="2800" dirty="0">
                <a:sym typeface="Gill Sans" panose="020B0502020104020203" pitchFamily="34" charset="-79"/>
              </a:rPr>
              <a:t>Project Management</a:t>
            </a:r>
          </a:p>
          <a:p>
            <a:pPr lvl="1"/>
            <a:r>
              <a:rPr lang="en-US" altLang="en-US" sz="2800" dirty="0">
                <a:sym typeface="Gill Sans" panose="020B0502020104020203" pitchFamily="34" charset="-79"/>
              </a:rPr>
              <a:t>Ethics</a:t>
            </a:r>
          </a:p>
          <a:p>
            <a:pPr lvl="1"/>
            <a:r>
              <a:rPr lang="en-US" altLang="en-US" sz="2800" dirty="0">
                <a:sym typeface="Gill Sans" panose="020B0502020104020203" pitchFamily="34" charset="-79"/>
              </a:rPr>
              <a:t>Translation &amp; Cultural Diversity</a:t>
            </a:r>
          </a:p>
          <a:p>
            <a:pPr lvl="1"/>
            <a:r>
              <a:rPr lang="en-US" altLang="en-US" sz="2800" dirty="0">
                <a:sym typeface="Gill Sans" panose="020B0502020104020203" pitchFamily="34" charset="-79"/>
              </a:rPr>
              <a:t>Data &amp; Methods</a:t>
            </a:r>
          </a:p>
          <a:p>
            <a:endParaRPr lang="en-US" dirty="0"/>
          </a:p>
        </p:txBody>
      </p:sp>
      <p:pic>
        <p:nvPicPr>
          <p:cNvPr id="25" name="Picture 4">
            <a:extLst>
              <a:ext uri="{FF2B5EF4-FFF2-40B4-BE49-F238E27FC236}">
                <a16:creationId xmlns:a16="http://schemas.microsoft.com/office/drawing/2014/main" id="{72D60A91-AD26-9D40-BB91-46239552969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52412" y="180182"/>
            <a:ext cx="1510507" cy="1510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7243F-84D4-CD40-B480-54FC350CC122}"/>
              </a:ext>
            </a:extLst>
          </p:cNvPr>
          <p:cNvSpPr>
            <a:spLocks noGrp="1"/>
          </p:cNvSpPr>
          <p:nvPr>
            <p:ph type="title"/>
          </p:nvPr>
        </p:nvSpPr>
        <p:spPr/>
        <p:txBody>
          <a:bodyPr/>
          <a:lstStyle/>
          <a:p>
            <a:r>
              <a:rPr lang="en-US" dirty="0"/>
              <a:t>PSA Process</a:t>
            </a:r>
          </a:p>
        </p:txBody>
      </p:sp>
      <p:graphicFrame>
        <p:nvGraphicFramePr>
          <p:cNvPr id="5" name="Content Placeholder 4">
            <a:extLst>
              <a:ext uri="{FF2B5EF4-FFF2-40B4-BE49-F238E27FC236}">
                <a16:creationId xmlns:a16="http://schemas.microsoft.com/office/drawing/2014/main" id="{3DA8CAD5-D73A-754B-988F-0D90AB596C74}"/>
              </a:ext>
            </a:extLst>
          </p:cNvPr>
          <p:cNvGraphicFramePr>
            <a:graphicFrameLocks noGrp="1"/>
          </p:cNvGraphicFramePr>
          <p:nvPr>
            <p:ph idx="1"/>
            <p:extLst>
              <p:ext uri="{D42A27DB-BD31-4B8C-83A1-F6EECF244321}">
                <p14:modId xmlns:p14="http://schemas.microsoft.com/office/powerpoint/2010/main" val="35108497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08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7243F-84D4-CD40-B480-54FC350CC122}"/>
              </a:ext>
            </a:extLst>
          </p:cNvPr>
          <p:cNvSpPr>
            <a:spLocks noGrp="1"/>
          </p:cNvSpPr>
          <p:nvPr>
            <p:ph type="title"/>
          </p:nvPr>
        </p:nvSpPr>
        <p:spPr/>
        <p:txBody>
          <a:bodyPr/>
          <a:lstStyle/>
          <a:p>
            <a:r>
              <a:rPr lang="en-US" dirty="0"/>
              <a:t>PSA Process</a:t>
            </a:r>
          </a:p>
        </p:txBody>
      </p:sp>
      <p:graphicFrame>
        <p:nvGraphicFramePr>
          <p:cNvPr id="5" name="Content Placeholder 4">
            <a:extLst>
              <a:ext uri="{FF2B5EF4-FFF2-40B4-BE49-F238E27FC236}">
                <a16:creationId xmlns:a16="http://schemas.microsoft.com/office/drawing/2014/main" id="{3DA8CAD5-D73A-754B-988F-0D90AB596C74}"/>
              </a:ext>
            </a:extLst>
          </p:cNvPr>
          <p:cNvGraphicFramePr>
            <a:graphicFrameLocks noGrp="1"/>
          </p:cNvGraphicFramePr>
          <p:nvPr>
            <p:ph idx="1"/>
            <p:extLst>
              <p:ext uri="{D42A27DB-BD31-4B8C-83A1-F6EECF244321}">
                <p14:modId xmlns:p14="http://schemas.microsoft.com/office/powerpoint/2010/main" val="12576467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705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a:extLst>
              <a:ext uri="{FF2B5EF4-FFF2-40B4-BE49-F238E27FC236}">
                <a16:creationId xmlns:a16="http://schemas.microsoft.com/office/drawing/2014/main" id="{6D53E1DD-5B6B-0844-90D5-48663DAC0AFD}"/>
              </a:ext>
            </a:extLst>
          </p:cNvPr>
          <p:cNvSpPr txBox="1">
            <a:spLocks/>
          </p:cNvSpPr>
          <p:nvPr/>
        </p:nvSpPr>
        <p:spPr bwMode="auto">
          <a:xfrm>
            <a:off x="127000" y="6250695"/>
            <a:ext cx="8499475"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dirty="0">
                <a:solidFill>
                  <a:srgbClr val="212121"/>
                </a:solidFill>
                <a:latin typeface="Helvetica" pitchFamily="2" charset="0"/>
                <a:ea typeface="Helvetica" pitchFamily="2" charset="0"/>
                <a:cs typeface="Helvetica" pitchFamily="2" charset="0"/>
                <a:sym typeface="Helvetica" pitchFamily="2" charset="0"/>
              </a:rPr>
              <a:t>PSA001</a:t>
            </a:r>
          </a:p>
        </p:txBody>
      </p:sp>
      <p:pic>
        <p:nvPicPr>
          <p:cNvPr id="31749" name="Picture 5">
            <a:extLst>
              <a:ext uri="{FF2B5EF4-FFF2-40B4-BE49-F238E27FC236}">
                <a16:creationId xmlns:a16="http://schemas.microsoft.com/office/drawing/2014/main" id="{87F99BA5-8F18-0A44-A7DF-23F7873A235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2391" y="657289"/>
            <a:ext cx="5039519" cy="5227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3">
            <a:extLst>
              <a:ext uri="{FF2B5EF4-FFF2-40B4-BE49-F238E27FC236}">
                <a16:creationId xmlns:a16="http://schemas.microsoft.com/office/drawing/2014/main" id="{B30852DE-174A-0D40-AC15-8D65FC4C2E0C}"/>
              </a:ext>
            </a:extLst>
          </p:cNvPr>
          <p:cNvSpPr txBox="1">
            <a:spLocks/>
          </p:cNvSpPr>
          <p:nvPr/>
        </p:nvSpPr>
        <p:spPr bwMode="auto">
          <a:xfrm>
            <a:off x="5655469" y="1088773"/>
            <a:ext cx="5878805" cy="4373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5719" tIns="35719" rIns="35719" bIns="35719" anchor="ctr">
            <a:spAutoFit/>
          </a:bodyPr>
          <a:lstStyle/>
          <a:p>
            <a:pPr>
              <a:lnSpc>
                <a:spcPct val="90000"/>
              </a:lnSpc>
            </a:pPr>
            <a:r>
              <a:rPr lang="en-US" altLang="en-US" sz="4000">
                <a:solidFill>
                  <a:srgbClr val="212121"/>
                </a:solidFill>
                <a:latin typeface="Arial" panose="020B0604020202020204" pitchFamily="34" charset="0"/>
                <a:ea typeface="Helvetica" pitchFamily="2" charset="0"/>
                <a:cs typeface="Arial" panose="020B0604020202020204" pitchFamily="34" charset="0"/>
                <a:sym typeface="Helvetica" pitchFamily="2" charset="0"/>
              </a:rPr>
              <a:t>Social Perception </a:t>
            </a:r>
            <a:r>
              <a:rPr lang="en-US" altLang="en-US" sz="4000" dirty="0">
                <a:solidFill>
                  <a:srgbClr val="212121"/>
                </a:solidFill>
                <a:latin typeface="Arial" panose="020B0604020202020204" pitchFamily="34" charset="0"/>
                <a:ea typeface="Helvetica" pitchFamily="2" charset="0"/>
                <a:cs typeface="Arial" panose="020B0604020202020204" pitchFamily="34" charset="0"/>
                <a:sym typeface="Helvetica" pitchFamily="2" charset="0"/>
              </a:rPr>
              <a:t>of Faces Around the World</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Ben Jones &amp; Lisa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DeBruine</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(University of Glasgow, Scotland)</a:t>
            </a: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Published in Nature Human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Behaviour</a:t>
            </a:r>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To which world regions does the valence–dominance model of social perception apply?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D2ADFD20-4E4C-9446-A23C-C7A85F0596ED}"/>
              </a:ext>
            </a:extLst>
          </p:cNvPr>
          <p:cNvSpPr txBox="1">
            <a:spLocks/>
          </p:cNvSpPr>
          <p:nvPr/>
        </p:nvSpPr>
        <p:spPr bwMode="auto">
          <a:xfrm>
            <a:off x="127000" y="6250695"/>
            <a:ext cx="5894388"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a:solidFill>
                  <a:srgbClr val="212121"/>
                </a:solidFill>
                <a:latin typeface="Helvetica" pitchFamily="2" charset="0"/>
                <a:ea typeface="Helvetica" pitchFamily="2" charset="0"/>
                <a:cs typeface="Helvetica" pitchFamily="2" charset="0"/>
                <a:sym typeface="Helvetica" pitchFamily="2" charset="0"/>
              </a:rPr>
              <a:t>PSA002</a:t>
            </a:r>
          </a:p>
        </p:txBody>
      </p:sp>
      <p:sp>
        <p:nvSpPr>
          <p:cNvPr id="66563" name="Text Box 3">
            <a:extLst>
              <a:ext uri="{FF2B5EF4-FFF2-40B4-BE49-F238E27FC236}">
                <a16:creationId xmlns:a16="http://schemas.microsoft.com/office/drawing/2014/main" id="{7679A2EC-3ECC-9247-ADCD-6D386870155D}"/>
              </a:ext>
            </a:extLst>
          </p:cNvPr>
          <p:cNvSpPr txBox="1">
            <a:spLocks/>
          </p:cNvSpPr>
          <p:nvPr/>
        </p:nvSpPr>
        <p:spPr bwMode="auto">
          <a:xfrm>
            <a:off x="5655469" y="1169565"/>
            <a:ext cx="6007142" cy="42655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5719" tIns="35719" rIns="35719" bIns="35719" anchor="ctr">
            <a:spAutoFit/>
          </a:bodyPr>
          <a:lstStyle/>
          <a:p>
            <a:r>
              <a:rPr lang="en-US" altLang="en-US" sz="40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Object Orientation </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Sau-Chin Chen (Tzu-Chi University, Taiwan)</a:t>
            </a: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IPA Psychonomic Bulletin &amp; Review</a:t>
            </a: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Does the match advantage for object orientation replicate and extend beyond English? </a:t>
            </a:r>
          </a:p>
          <a:p>
            <a:endParaRPr lang="en-US" altLang="en-US" sz="325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p:txBody>
      </p:sp>
      <p:pic>
        <p:nvPicPr>
          <p:cNvPr id="66564" name="Picture 4">
            <a:extLst>
              <a:ext uri="{FF2B5EF4-FFF2-40B4-BE49-F238E27FC236}">
                <a16:creationId xmlns:a16="http://schemas.microsoft.com/office/drawing/2014/main" id="{78EFD943-FE71-C141-91D3-1906D47522A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0800000" flipH="1">
            <a:off x="796132" y="1041400"/>
            <a:ext cx="4353719" cy="435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928CF67E-A20F-4746-AD97-36D1849232E1}"/>
              </a:ext>
            </a:extLst>
          </p:cNvPr>
          <p:cNvSpPr txBox="1">
            <a:spLocks/>
          </p:cNvSpPr>
          <p:nvPr/>
        </p:nvSpPr>
        <p:spPr bwMode="auto">
          <a:xfrm>
            <a:off x="127000" y="6250695"/>
            <a:ext cx="5894388"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a:solidFill>
                  <a:srgbClr val="212121"/>
                </a:solidFill>
                <a:latin typeface="Helvetica" pitchFamily="2" charset="0"/>
                <a:ea typeface="Helvetica" pitchFamily="2" charset="0"/>
                <a:cs typeface="Helvetica" pitchFamily="2" charset="0"/>
                <a:sym typeface="Helvetica" pitchFamily="2" charset="0"/>
              </a:rPr>
              <a:t>PSA003</a:t>
            </a:r>
          </a:p>
        </p:txBody>
      </p:sp>
      <p:sp>
        <p:nvSpPr>
          <p:cNvPr id="68613" name="Text Box 5">
            <a:extLst>
              <a:ext uri="{FF2B5EF4-FFF2-40B4-BE49-F238E27FC236}">
                <a16:creationId xmlns:a16="http://schemas.microsoft.com/office/drawing/2014/main" id="{1915E107-8A8D-A147-A2B8-A40F0895A3A4}"/>
              </a:ext>
            </a:extLst>
          </p:cNvPr>
          <p:cNvSpPr txBox="1">
            <a:spLocks/>
          </p:cNvSpPr>
          <p:nvPr/>
        </p:nvSpPr>
        <p:spPr bwMode="auto">
          <a:xfrm>
            <a:off x="6943725" y="1577701"/>
            <a:ext cx="4622800" cy="3765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5719" tIns="35719" rIns="35719" bIns="35719" anchor="ctr">
            <a:spAutoFit/>
          </a:bodyPr>
          <a:lstStyle/>
          <a:p>
            <a:r>
              <a:rPr lang="en-US" altLang="en-US" sz="40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Gendered Prejudice</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Curtis Phills (University of North Florida, USA)</a:t>
            </a: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Writing </a:t>
            </a: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What is the gendered nature of prejudice across social categories?</a:t>
            </a:r>
            <a:endParaRPr lang="en-US" altLang="en-US" sz="325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p:txBody>
      </p:sp>
      <p:pic>
        <p:nvPicPr>
          <p:cNvPr id="68614" name="Picture 6">
            <a:extLst>
              <a:ext uri="{FF2B5EF4-FFF2-40B4-BE49-F238E27FC236}">
                <a16:creationId xmlns:a16="http://schemas.microsoft.com/office/drawing/2014/main" id="{69E8ECDE-A1C7-0040-92DB-44ACDCC2775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5475" y="1039019"/>
            <a:ext cx="5887244" cy="446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4">
            <a:extLst>
              <a:ext uri="{FF2B5EF4-FFF2-40B4-BE49-F238E27FC236}">
                <a16:creationId xmlns:a16="http://schemas.microsoft.com/office/drawing/2014/main" id="{59A5E599-7CFE-CA43-9206-E52413578698}"/>
              </a:ext>
            </a:extLst>
          </p:cNvPr>
          <p:cNvSpPr txBox="1">
            <a:spLocks/>
          </p:cNvSpPr>
          <p:nvPr/>
        </p:nvSpPr>
        <p:spPr bwMode="auto">
          <a:xfrm>
            <a:off x="127000" y="6250695"/>
            <a:ext cx="5153025"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a:solidFill>
                  <a:srgbClr val="212121"/>
                </a:solidFill>
                <a:latin typeface="Helvetica" pitchFamily="2" charset="0"/>
                <a:ea typeface="Helvetica" pitchFamily="2" charset="0"/>
                <a:cs typeface="Helvetica" pitchFamily="2" charset="0"/>
                <a:sym typeface="Helvetica" pitchFamily="2" charset="0"/>
              </a:rPr>
              <a:t>PSA004</a:t>
            </a:r>
          </a:p>
        </p:txBody>
      </p:sp>
      <p:sp>
        <p:nvSpPr>
          <p:cNvPr id="70661" name="Text Box 5">
            <a:extLst>
              <a:ext uri="{FF2B5EF4-FFF2-40B4-BE49-F238E27FC236}">
                <a16:creationId xmlns:a16="http://schemas.microsoft.com/office/drawing/2014/main" id="{14FA70E2-7171-C44C-B1D9-9EED2700E0B6}"/>
              </a:ext>
            </a:extLst>
          </p:cNvPr>
          <p:cNvSpPr txBox="1">
            <a:spLocks/>
          </p:cNvSpPr>
          <p:nvPr/>
        </p:nvSpPr>
        <p:spPr bwMode="auto">
          <a:xfrm>
            <a:off x="5257732" y="880038"/>
            <a:ext cx="6353969" cy="4210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r>
              <a:rPr lang="en-US" altLang="en-US" sz="40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True Belief </a:t>
            </a:r>
          </a:p>
          <a:p>
            <a:pPr>
              <a:lnSpc>
                <a:spcPct val="117000"/>
              </a:lnSpc>
            </a:pPr>
            <a:r>
              <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Braeden Hall (Southern Illinois University, USA)</a:t>
            </a:r>
          </a:p>
          <a:p>
            <a:pPr>
              <a:lnSpc>
                <a:spcPct val="117000"/>
              </a:lnSpc>
            </a:pPr>
            <a:r>
              <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Jordan </a:t>
            </a:r>
            <a:r>
              <a:rPr lang="en-US" altLang="en-US" sz="2500" dirty="0" err="1">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Wagge</a:t>
            </a:r>
            <a:r>
              <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(Avila University, USA)</a:t>
            </a:r>
          </a:p>
          <a:p>
            <a:pPr>
              <a:lnSpc>
                <a:spcPct val="117000"/>
              </a:lnSpc>
            </a:pPr>
            <a:endPar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pPr>
              <a:lnSpc>
                <a:spcPct val="117000"/>
              </a:lnSpc>
            </a:pPr>
            <a:r>
              <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Accelerated CREP - IPA AMPPS</a:t>
            </a:r>
          </a:p>
          <a:p>
            <a:pPr>
              <a:lnSpc>
                <a:spcPct val="117000"/>
              </a:lnSpc>
            </a:pPr>
            <a:endPar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pPr>
              <a:lnSpc>
                <a:spcPct val="117000"/>
              </a:lnSpc>
            </a:pPr>
            <a:r>
              <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Does the justified true belief effect replicate? </a:t>
            </a:r>
          </a:p>
          <a:p>
            <a:pPr>
              <a:lnSpc>
                <a:spcPct val="117000"/>
              </a:lnSpc>
            </a:pPr>
            <a:endParaRPr lang="en-US" altLang="en-US" sz="2500" dirty="0">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p:txBody>
      </p:sp>
      <p:pic>
        <p:nvPicPr>
          <p:cNvPr id="70662" name="Picture 6">
            <a:extLst>
              <a:ext uri="{FF2B5EF4-FFF2-40B4-BE49-F238E27FC236}">
                <a16:creationId xmlns:a16="http://schemas.microsoft.com/office/drawing/2014/main" id="{1445CC4F-848F-6C4C-B630-622572BC7C4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23938" y="715963"/>
            <a:ext cx="3359150" cy="4714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3" name="Picture 7">
            <a:extLst>
              <a:ext uri="{FF2B5EF4-FFF2-40B4-BE49-F238E27FC236}">
                <a16:creationId xmlns:a16="http://schemas.microsoft.com/office/drawing/2014/main" id="{B9D5A4BF-33EF-BC4D-8F97-2EB4853EED4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74442" y="4821021"/>
            <a:ext cx="1971044" cy="1957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Text Box 4">
            <a:extLst>
              <a:ext uri="{FF2B5EF4-FFF2-40B4-BE49-F238E27FC236}">
                <a16:creationId xmlns:a16="http://schemas.microsoft.com/office/drawing/2014/main" id="{8E52AFE0-F0E0-B54E-8555-6D39BFED5655}"/>
              </a:ext>
            </a:extLst>
          </p:cNvPr>
          <p:cNvSpPr txBox="1">
            <a:spLocks/>
          </p:cNvSpPr>
          <p:nvPr/>
        </p:nvSpPr>
        <p:spPr bwMode="auto">
          <a:xfrm>
            <a:off x="127000" y="6250695"/>
            <a:ext cx="5153025"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a:solidFill>
                  <a:srgbClr val="212121"/>
                </a:solidFill>
                <a:latin typeface="Helvetica" pitchFamily="2" charset="0"/>
                <a:ea typeface="Helvetica" pitchFamily="2" charset="0"/>
                <a:cs typeface="Helvetica" pitchFamily="2" charset="0"/>
                <a:sym typeface="Helvetica" pitchFamily="2" charset="0"/>
              </a:rPr>
              <a:t>PSA005</a:t>
            </a:r>
          </a:p>
        </p:txBody>
      </p:sp>
      <p:sp>
        <p:nvSpPr>
          <p:cNvPr id="72709" name="Text Box 5">
            <a:extLst>
              <a:ext uri="{FF2B5EF4-FFF2-40B4-BE49-F238E27FC236}">
                <a16:creationId xmlns:a16="http://schemas.microsoft.com/office/drawing/2014/main" id="{20A1D1B8-1237-FB4C-AC5A-72AB4177BD67}"/>
              </a:ext>
            </a:extLst>
          </p:cNvPr>
          <p:cNvSpPr txBox="1">
            <a:spLocks/>
          </p:cNvSpPr>
          <p:nvPr/>
        </p:nvSpPr>
        <p:spPr bwMode="auto">
          <a:xfrm>
            <a:off x="5915025" y="516162"/>
            <a:ext cx="5761832" cy="5535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r>
              <a:rPr lang="en-US" altLang="en-US" sz="40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Stereotype Threat</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Patrick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Forscher</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Busara</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Centre, Nairobi)</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Valerie Jones Taylor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LeHigh</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University, USA)</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Neil Lewis Jr (Cornell, USA)</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Daniel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Cavagnaro</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(Fullerton, USA)</a:t>
            </a:r>
          </a:p>
          <a:p>
            <a:endParaRPr lang="en-US" altLang="en-US" sz="325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IPA Nature Human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Behaviour</a:t>
            </a:r>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What is the best way to induce stereotype threat? </a:t>
            </a:r>
          </a:p>
          <a:p>
            <a:endParaRPr lang="en-US" altLang="en-US" sz="325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p:txBody>
      </p:sp>
      <p:pic>
        <p:nvPicPr>
          <p:cNvPr id="72710" name="Picture 6">
            <a:extLst>
              <a:ext uri="{FF2B5EF4-FFF2-40B4-BE49-F238E27FC236}">
                <a16:creationId xmlns:a16="http://schemas.microsoft.com/office/drawing/2014/main" id="{43CB6E8B-76B0-004E-994F-00464735E40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557" y="1299341"/>
            <a:ext cx="5307128" cy="4188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4">
            <a:extLst>
              <a:ext uri="{FF2B5EF4-FFF2-40B4-BE49-F238E27FC236}">
                <a16:creationId xmlns:a16="http://schemas.microsoft.com/office/drawing/2014/main" id="{84ED291A-9EC3-E44E-A7F9-74357584DE57}"/>
              </a:ext>
            </a:extLst>
          </p:cNvPr>
          <p:cNvSpPr txBox="1">
            <a:spLocks/>
          </p:cNvSpPr>
          <p:nvPr/>
        </p:nvSpPr>
        <p:spPr bwMode="auto">
          <a:xfrm>
            <a:off x="127000" y="6250695"/>
            <a:ext cx="5153025"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a:solidFill>
                  <a:srgbClr val="212121"/>
                </a:solidFill>
                <a:latin typeface="Helvetica" pitchFamily="2" charset="0"/>
                <a:ea typeface="Helvetica" pitchFamily="2" charset="0"/>
                <a:cs typeface="Helvetica" pitchFamily="2" charset="0"/>
                <a:sym typeface="Helvetica" pitchFamily="2" charset="0"/>
              </a:rPr>
              <a:t>PSA006</a:t>
            </a:r>
          </a:p>
        </p:txBody>
      </p:sp>
      <p:sp>
        <p:nvSpPr>
          <p:cNvPr id="74773" name="Text Box 21">
            <a:extLst>
              <a:ext uri="{FF2B5EF4-FFF2-40B4-BE49-F238E27FC236}">
                <a16:creationId xmlns:a16="http://schemas.microsoft.com/office/drawing/2014/main" id="{FFEE4177-386A-4242-9B94-F16A6BA09A2F}"/>
              </a:ext>
            </a:extLst>
          </p:cNvPr>
          <p:cNvSpPr txBox="1">
            <a:spLocks/>
          </p:cNvSpPr>
          <p:nvPr/>
        </p:nvSpPr>
        <p:spPr bwMode="auto">
          <a:xfrm>
            <a:off x="5512594" y="1140346"/>
            <a:ext cx="6426200" cy="3996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r>
              <a:rPr lang="en-US" altLang="en-US" sz="40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Trolley Problem</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Bence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Bagó</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(IAT, Toulouse, France)</a:t>
            </a:r>
          </a:p>
          <a:p>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Balas</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Aczel</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Eötvös</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Loránd</a:t>
            </a: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 University, Hungary) </a:t>
            </a:r>
          </a:p>
          <a:p>
            <a:endParaRPr lang="en-US" altLang="en-US" sz="325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Published in Nature Human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Behaviour</a:t>
            </a:r>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Does the trolley problem replicate?</a:t>
            </a:r>
          </a:p>
          <a:p>
            <a:endParaRPr lang="en-US" altLang="en-US" sz="325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p:txBody>
      </p:sp>
      <p:pic>
        <p:nvPicPr>
          <p:cNvPr id="74774" name="Picture 22">
            <a:extLst>
              <a:ext uri="{FF2B5EF4-FFF2-40B4-BE49-F238E27FC236}">
                <a16:creationId xmlns:a16="http://schemas.microsoft.com/office/drawing/2014/main" id="{DB564DBC-3FE7-254D-8202-A879A1EBA5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775" y="1720057"/>
            <a:ext cx="4667250" cy="283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E87A-83CA-FE40-BE17-7FA020067952}"/>
              </a:ext>
            </a:extLst>
          </p:cNvPr>
          <p:cNvSpPr>
            <a:spLocks noGrp="1"/>
          </p:cNvSpPr>
          <p:nvPr>
            <p:ph type="title"/>
          </p:nvPr>
        </p:nvSpPr>
        <p:spPr/>
        <p:txBody>
          <a:bodyPr/>
          <a:lstStyle/>
          <a:p>
            <a:r>
              <a:rPr lang="en-US" dirty="0"/>
              <a:t>Big Team Science</a:t>
            </a:r>
          </a:p>
        </p:txBody>
      </p:sp>
      <p:pic>
        <p:nvPicPr>
          <p:cNvPr id="5" name="Picture 12">
            <a:extLst>
              <a:ext uri="{FF2B5EF4-FFF2-40B4-BE49-F238E27FC236}">
                <a16:creationId xmlns:a16="http://schemas.microsoft.com/office/drawing/2014/main" id="{0197EC77-FCA2-6B41-8480-86675A70045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888526" y="1976002"/>
            <a:ext cx="1915729" cy="3153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a:extLst>
              <a:ext uri="{FF2B5EF4-FFF2-40B4-BE49-F238E27FC236}">
                <a16:creationId xmlns:a16="http://schemas.microsoft.com/office/drawing/2014/main" id="{CF3CD274-8233-894C-A333-525F8F32AFD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829" y="1825625"/>
            <a:ext cx="1831965" cy="3085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5">
            <a:extLst>
              <a:ext uri="{FF2B5EF4-FFF2-40B4-BE49-F238E27FC236}">
                <a16:creationId xmlns:a16="http://schemas.microsoft.com/office/drawing/2014/main" id="{5385B8C7-D220-B947-B77B-3275DBAECF9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9965903" y="1997912"/>
            <a:ext cx="1608267" cy="3153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6">
            <a:extLst>
              <a:ext uri="{FF2B5EF4-FFF2-40B4-BE49-F238E27FC236}">
                <a16:creationId xmlns:a16="http://schemas.microsoft.com/office/drawing/2014/main" id="{5CF0BC96-FC49-0E44-A2B9-783C488C4AA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6549" y="1825625"/>
            <a:ext cx="3153464" cy="3153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9">
            <a:extLst>
              <a:ext uri="{FF2B5EF4-FFF2-40B4-BE49-F238E27FC236}">
                <a16:creationId xmlns:a16="http://schemas.microsoft.com/office/drawing/2014/main" id="{148FF463-3883-5149-8F6A-28307348478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90801" y="1900352"/>
            <a:ext cx="1848718" cy="3153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0">
            <a:extLst>
              <a:ext uri="{FF2B5EF4-FFF2-40B4-BE49-F238E27FC236}">
                <a16:creationId xmlns:a16="http://schemas.microsoft.com/office/drawing/2014/main" id="{64DE9ABA-2ED0-1F4F-975F-6BC19FCB4EE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22069" y="1949132"/>
            <a:ext cx="2107894" cy="30559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4367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a:extLst>
              <a:ext uri="{FF2B5EF4-FFF2-40B4-BE49-F238E27FC236}">
                <a16:creationId xmlns:a16="http://schemas.microsoft.com/office/drawing/2014/main" id="{00021990-1F67-BF42-97CF-1F7CD86AD38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8363" y="2818607"/>
            <a:ext cx="1934369" cy="2432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5" name="Text Box 5">
            <a:extLst>
              <a:ext uri="{FF2B5EF4-FFF2-40B4-BE49-F238E27FC236}">
                <a16:creationId xmlns:a16="http://schemas.microsoft.com/office/drawing/2014/main" id="{0804BCAF-D2E0-6044-A273-BC2C343D3D9C}"/>
              </a:ext>
            </a:extLst>
          </p:cNvPr>
          <p:cNvSpPr txBox="1">
            <a:spLocks/>
          </p:cNvSpPr>
          <p:nvPr/>
        </p:nvSpPr>
        <p:spPr bwMode="auto">
          <a:xfrm>
            <a:off x="127000" y="6250695"/>
            <a:ext cx="5153025"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a:solidFill>
                  <a:srgbClr val="212121"/>
                </a:solidFill>
                <a:latin typeface="Helvetica" pitchFamily="2" charset="0"/>
                <a:ea typeface="Helvetica" pitchFamily="2" charset="0"/>
                <a:cs typeface="Helvetica" pitchFamily="2" charset="0"/>
                <a:sym typeface="Helvetica" pitchFamily="2" charset="0"/>
              </a:rPr>
              <a:t>PSA007</a:t>
            </a:r>
          </a:p>
        </p:txBody>
      </p:sp>
      <p:sp>
        <p:nvSpPr>
          <p:cNvPr id="76806" name="Text Box 6">
            <a:extLst>
              <a:ext uri="{FF2B5EF4-FFF2-40B4-BE49-F238E27FC236}">
                <a16:creationId xmlns:a16="http://schemas.microsoft.com/office/drawing/2014/main" id="{F851DFAB-47D5-8E46-859D-8B3284AE890E}"/>
              </a:ext>
            </a:extLst>
          </p:cNvPr>
          <p:cNvSpPr txBox="1">
            <a:spLocks/>
          </p:cNvSpPr>
          <p:nvPr/>
        </p:nvSpPr>
        <p:spPr bwMode="auto">
          <a:xfrm>
            <a:off x="6861175" y="844289"/>
            <a:ext cx="4557713" cy="465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r>
              <a:rPr lang="en-US" altLang="en-US" sz="40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SPAM-L</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Erin Buchanan</a:t>
            </a: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(Harrisburg University of Science &amp; Technology, USA)</a:t>
            </a: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R&amp;R at Nature Human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Behaviour</a:t>
            </a:r>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a:p>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Can we find semantic priming across languages?</a:t>
            </a:r>
          </a:p>
          <a:p>
            <a:endParaRPr lang="en-US" altLang="en-US" sz="325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p:txBody>
      </p:sp>
      <p:grpSp>
        <p:nvGrpSpPr>
          <p:cNvPr id="76823" name="Group 23">
            <a:extLst>
              <a:ext uri="{FF2B5EF4-FFF2-40B4-BE49-F238E27FC236}">
                <a16:creationId xmlns:a16="http://schemas.microsoft.com/office/drawing/2014/main" id="{C41A2961-AF79-8347-9B50-9161D05DF936}"/>
              </a:ext>
            </a:extLst>
          </p:cNvPr>
          <p:cNvGrpSpPr>
            <a:grpSpLocks/>
          </p:cNvGrpSpPr>
          <p:nvPr/>
        </p:nvGrpSpPr>
        <p:grpSpPr bwMode="auto">
          <a:xfrm>
            <a:off x="970757" y="1377950"/>
            <a:ext cx="4412456" cy="2551907"/>
            <a:chOff x="11112" y="44950"/>
            <a:chExt cx="8823490" cy="5102597"/>
          </a:xfrm>
        </p:grpSpPr>
        <p:grpSp>
          <p:nvGrpSpPr>
            <p:cNvPr id="76824" name="Group 24">
              <a:extLst>
                <a:ext uri="{FF2B5EF4-FFF2-40B4-BE49-F238E27FC236}">
                  <a16:creationId xmlns:a16="http://schemas.microsoft.com/office/drawing/2014/main" id="{900760D2-66AF-F448-A438-C7B874059054}"/>
                </a:ext>
              </a:extLst>
            </p:cNvPr>
            <p:cNvGrpSpPr>
              <a:grpSpLocks/>
            </p:cNvGrpSpPr>
            <p:nvPr/>
          </p:nvGrpSpPr>
          <p:grpSpPr bwMode="auto">
            <a:xfrm>
              <a:off x="11112" y="44950"/>
              <a:ext cx="8823490" cy="2237757"/>
              <a:chOff x="11112" y="44949"/>
              <a:chExt cx="8823490" cy="2237758"/>
            </a:xfrm>
          </p:grpSpPr>
          <p:pic>
            <p:nvPicPr>
              <p:cNvPr id="76825" name="Picture 25">
                <a:extLst>
                  <a:ext uri="{FF2B5EF4-FFF2-40B4-BE49-F238E27FC236}">
                    <a16:creationId xmlns:a16="http://schemas.microsoft.com/office/drawing/2014/main" id="{35E9CA78-E280-7D4F-B920-766C63D4908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2" y="45125"/>
                <a:ext cx="1501379" cy="2237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26" name="Picture 26">
                <a:extLst>
                  <a:ext uri="{FF2B5EF4-FFF2-40B4-BE49-F238E27FC236}">
                    <a16:creationId xmlns:a16="http://schemas.microsoft.com/office/drawing/2014/main" id="{08373098-B77F-374C-B9C2-3C8B0EF4349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86775" y="45243"/>
                <a:ext cx="1481932" cy="2210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27" name="Picture 27">
                <a:extLst>
                  <a:ext uri="{FF2B5EF4-FFF2-40B4-BE49-F238E27FC236}">
                    <a16:creationId xmlns:a16="http://schemas.microsoft.com/office/drawing/2014/main" id="{4C547C50-9D48-0049-B2B9-AF3AD5C45149}"/>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352670" y="45125"/>
                <a:ext cx="1481932" cy="2237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28" name="Picture 28">
                <a:extLst>
                  <a:ext uri="{FF2B5EF4-FFF2-40B4-BE49-F238E27FC236}">
                    <a16:creationId xmlns:a16="http://schemas.microsoft.com/office/drawing/2014/main" id="{B139D693-EAFE-344A-B514-C5883AC200A5}"/>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853744" y="44949"/>
                <a:ext cx="1481933" cy="2237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29" name="Picture 29">
                <a:extLst>
                  <a:ext uri="{FF2B5EF4-FFF2-40B4-BE49-F238E27FC236}">
                    <a16:creationId xmlns:a16="http://schemas.microsoft.com/office/drawing/2014/main" id="{3C3F4C85-B9F9-004F-9C2D-0D6CE32927E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509973" y="45125"/>
                <a:ext cx="1501379" cy="2237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76830" name="Group 30">
              <a:extLst>
                <a:ext uri="{FF2B5EF4-FFF2-40B4-BE49-F238E27FC236}">
                  <a16:creationId xmlns:a16="http://schemas.microsoft.com/office/drawing/2014/main" id="{45700DFE-2BA5-1149-9AFD-C4973845A322}"/>
                </a:ext>
              </a:extLst>
            </p:cNvPr>
            <p:cNvGrpSpPr>
              <a:grpSpLocks/>
            </p:cNvGrpSpPr>
            <p:nvPr/>
          </p:nvGrpSpPr>
          <p:grpSpPr bwMode="auto">
            <a:xfrm>
              <a:off x="64019" y="2888815"/>
              <a:ext cx="8728788" cy="2258732"/>
              <a:chOff x="22225" y="23975"/>
              <a:chExt cx="8728788" cy="2258732"/>
            </a:xfrm>
          </p:grpSpPr>
          <p:pic>
            <p:nvPicPr>
              <p:cNvPr id="76831" name="Picture 31">
                <a:extLst>
                  <a:ext uri="{FF2B5EF4-FFF2-40B4-BE49-F238E27FC236}">
                    <a16:creationId xmlns:a16="http://schemas.microsoft.com/office/drawing/2014/main" id="{F3F10CB3-57DB-AD46-9686-17C274EFE5C0}"/>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2225" y="23975"/>
                <a:ext cx="1468835" cy="2228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32" name="Picture 32">
                <a:extLst>
                  <a:ext uri="{FF2B5EF4-FFF2-40B4-BE49-F238E27FC236}">
                    <a16:creationId xmlns:a16="http://schemas.microsoft.com/office/drawing/2014/main" id="{FEBFCF3A-984C-744D-A15A-38F871D2664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03187" y="45243"/>
                <a:ext cx="1481932" cy="2210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33" name="Picture 33">
                <a:extLst>
                  <a:ext uri="{FF2B5EF4-FFF2-40B4-BE49-F238E27FC236}">
                    <a16:creationId xmlns:a16="http://schemas.microsoft.com/office/drawing/2014/main" id="{A0923036-1140-2146-A8BE-65E107D9D29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269081" y="45125"/>
                <a:ext cx="1481932" cy="2237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34" name="Picture 34">
                <a:extLst>
                  <a:ext uri="{FF2B5EF4-FFF2-40B4-BE49-F238E27FC236}">
                    <a16:creationId xmlns:a16="http://schemas.microsoft.com/office/drawing/2014/main" id="{EC551988-0DAB-3C4E-831F-7A5FCB57259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770156" y="44949"/>
                <a:ext cx="1481932" cy="2237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35" name="Picture 35">
                <a:extLst>
                  <a:ext uri="{FF2B5EF4-FFF2-40B4-BE49-F238E27FC236}">
                    <a16:creationId xmlns:a16="http://schemas.microsoft.com/office/drawing/2014/main" id="{2CE4CBAE-08B0-AA46-817F-169CC12F4A6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426384" y="45125"/>
                <a:ext cx="1501380" cy="2237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a:extLst>
              <a:ext uri="{FF2B5EF4-FFF2-40B4-BE49-F238E27FC236}">
                <a16:creationId xmlns:a16="http://schemas.microsoft.com/office/drawing/2014/main" id="{3DF97815-1A93-3D40-998C-B0713A87897D}"/>
              </a:ext>
            </a:extLst>
          </p:cNvPr>
          <p:cNvSpPr txBox="1">
            <a:spLocks/>
          </p:cNvSpPr>
          <p:nvPr/>
        </p:nvSpPr>
        <p:spPr bwMode="auto">
          <a:xfrm>
            <a:off x="127000" y="6250695"/>
            <a:ext cx="5153025" cy="641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l"/>
            <a:r>
              <a:rPr lang="en-US" altLang="en-US" sz="3700">
                <a:solidFill>
                  <a:srgbClr val="212121"/>
                </a:solidFill>
                <a:latin typeface="Helvetica" pitchFamily="2" charset="0"/>
                <a:ea typeface="Helvetica" pitchFamily="2" charset="0"/>
                <a:cs typeface="Helvetica" pitchFamily="2" charset="0"/>
                <a:sym typeface="Helvetica" pitchFamily="2" charset="0"/>
              </a:rPr>
              <a:t>COVID Projects</a:t>
            </a:r>
          </a:p>
        </p:txBody>
      </p:sp>
      <p:sp>
        <p:nvSpPr>
          <p:cNvPr id="78853" name="Text Box 5">
            <a:extLst>
              <a:ext uri="{FF2B5EF4-FFF2-40B4-BE49-F238E27FC236}">
                <a16:creationId xmlns:a16="http://schemas.microsoft.com/office/drawing/2014/main" id="{6519F7FE-E638-164A-8659-081CA16744C0}"/>
              </a:ext>
            </a:extLst>
          </p:cNvPr>
          <p:cNvSpPr txBox="1">
            <a:spLocks/>
          </p:cNvSpPr>
          <p:nvPr/>
        </p:nvSpPr>
        <p:spPr bwMode="auto">
          <a:xfrm>
            <a:off x="326755" y="4643396"/>
            <a:ext cx="3214688" cy="12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ct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CR001: Loss Gain</a:t>
            </a:r>
          </a:p>
          <a:p>
            <a:pPr algn="ct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Affective Science (R&amp;R)</a:t>
            </a:r>
          </a:p>
        </p:txBody>
      </p:sp>
      <p:sp>
        <p:nvSpPr>
          <p:cNvPr id="78854" name="Text Box 6">
            <a:extLst>
              <a:ext uri="{FF2B5EF4-FFF2-40B4-BE49-F238E27FC236}">
                <a16:creationId xmlns:a16="http://schemas.microsoft.com/office/drawing/2014/main" id="{1071E74A-39BD-9743-B756-4940C39C3EFE}"/>
              </a:ext>
            </a:extLst>
          </p:cNvPr>
          <p:cNvSpPr txBox="1">
            <a:spLocks/>
          </p:cNvSpPr>
          <p:nvPr/>
        </p:nvSpPr>
        <p:spPr bwMode="auto">
          <a:xfrm>
            <a:off x="4027614" y="4675188"/>
            <a:ext cx="4097338" cy="12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ct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CR002: Cognitive Reappraisal</a:t>
            </a:r>
          </a:p>
          <a:p>
            <a:pPr algn="ct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Nature Human </a:t>
            </a:r>
            <a:r>
              <a:rPr lang="en-US" altLang="en-US" sz="2500" dirty="0" err="1">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Behaviour</a:t>
            </a:r>
            <a:endPar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endParaRPr>
          </a:p>
        </p:txBody>
      </p:sp>
      <p:sp>
        <p:nvSpPr>
          <p:cNvPr id="78855" name="Text Box 7">
            <a:extLst>
              <a:ext uri="{FF2B5EF4-FFF2-40B4-BE49-F238E27FC236}">
                <a16:creationId xmlns:a16="http://schemas.microsoft.com/office/drawing/2014/main" id="{B7BA0259-6AF6-0D41-87F3-C06B710B2F44}"/>
              </a:ext>
            </a:extLst>
          </p:cNvPr>
          <p:cNvSpPr txBox="1">
            <a:spLocks/>
          </p:cNvSpPr>
          <p:nvPr/>
        </p:nvSpPr>
        <p:spPr bwMode="auto">
          <a:xfrm>
            <a:off x="8611123" y="4675188"/>
            <a:ext cx="3710781" cy="1226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spAutoFit/>
          </a:bodyPr>
          <a:lstStyle/>
          <a:p>
            <a:pPr algn="ct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CR003: Self Determination</a:t>
            </a:r>
          </a:p>
          <a:p>
            <a:pPr algn="ctr"/>
            <a:r>
              <a:rPr lang="en-US" altLang="en-US" sz="2500" dirty="0">
                <a:solidFill>
                  <a:srgbClr val="212121"/>
                </a:solidFill>
                <a:latin typeface="Arial" panose="020B0604020202020204" pitchFamily="34" charset="0"/>
                <a:ea typeface="Gill Sans" panose="020B0502020104020203" pitchFamily="34" charset="-79"/>
                <a:cs typeface="Arial" panose="020B0604020202020204" pitchFamily="34" charset="0"/>
                <a:sym typeface="Gill Sans" panose="020B0502020104020203" pitchFamily="34" charset="-79"/>
              </a:rPr>
              <a:t>PNAS</a:t>
            </a:r>
          </a:p>
        </p:txBody>
      </p:sp>
      <p:pic>
        <p:nvPicPr>
          <p:cNvPr id="78856" name="Picture 8">
            <a:extLst>
              <a:ext uri="{FF2B5EF4-FFF2-40B4-BE49-F238E27FC236}">
                <a16:creationId xmlns:a16="http://schemas.microsoft.com/office/drawing/2014/main" id="{ACB9A6B3-FB10-DC42-9CD7-AB730405CD2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61669" y="334963"/>
            <a:ext cx="2948781" cy="434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7" name="Picture 9">
            <a:extLst>
              <a:ext uri="{FF2B5EF4-FFF2-40B4-BE49-F238E27FC236}">
                <a16:creationId xmlns:a16="http://schemas.microsoft.com/office/drawing/2014/main" id="{B832BCFF-F934-F741-8747-76D999E589A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9444" y="260350"/>
            <a:ext cx="3560763"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8" name="Picture 10">
            <a:extLst>
              <a:ext uri="{FF2B5EF4-FFF2-40B4-BE49-F238E27FC236}">
                <a16:creationId xmlns:a16="http://schemas.microsoft.com/office/drawing/2014/main" id="{7E34AC0D-563E-5040-964C-402EEC5BBAC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213" y="442913"/>
            <a:ext cx="1689894" cy="408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9" name="Picture 11">
            <a:extLst>
              <a:ext uri="{FF2B5EF4-FFF2-40B4-BE49-F238E27FC236}">
                <a16:creationId xmlns:a16="http://schemas.microsoft.com/office/drawing/2014/main" id="{BF958121-7987-AA4E-A8E6-33E5F60336A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74863" y="937419"/>
            <a:ext cx="1645444" cy="3209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D136EEEC-58AC-6147-9A20-016C28528E84}"/>
              </a:ext>
            </a:extLst>
          </p:cNvPr>
          <p:cNvSpPr txBox="1"/>
          <p:nvPr/>
        </p:nvSpPr>
        <p:spPr>
          <a:xfrm>
            <a:off x="9338334" y="6366817"/>
            <a:ext cx="2853666" cy="461665"/>
          </a:xfrm>
          <a:prstGeom prst="rect">
            <a:avLst/>
          </a:prstGeom>
          <a:noFill/>
        </p:spPr>
        <p:txBody>
          <a:bodyPr wrap="none" rtlCol="0">
            <a:spAutoFit/>
          </a:bodyPr>
          <a:lstStyle/>
          <a:p>
            <a:r>
              <a:rPr lang="en-US" sz="2400" dirty="0"/>
              <a:t>And some data too!</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Group 5">
            <a:extLst>
              <a:ext uri="{FF2B5EF4-FFF2-40B4-BE49-F238E27FC236}">
                <a16:creationId xmlns:a16="http://schemas.microsoft.com/office/drawing/2014/main" id="{BCF9AC21-775D-E547-A07F-741290A3960D}"/>
              </a:ext>
            </a:extLst>
          </p:cNvPr>
          <p:cNvGraphicFramePr>
            <a:graphicFrameLocks noGrp="1"/>
          </p:cNvGraphicFramePr>
          <p:nvPr>
            <p:extLst>
              <p:ext uri="{D42A27DB-BD31-4B8C-83A1-F6EECF244321}">
                <p14:modId xmlns:p14="http://schemas.microsoft.com/office/powerpoint/2010/main" val="713550399"/>
              </p:ext>
            </p:extLst>
          </p:nvPr>
        </p:nvGraphicFramePr>
        <p:xfrm>
          <a:off x="414338" y="279400"/>
          <a:ext cx="11362534" cy="5579277"/>
        </p:xfrm>
        <a:graphic>
          <a:graphicData uri="http://schemas.openxmlformats.org/drawingml/2006/table">
            <a:tbl>
              <a:tblPr/>
              <a:tblGrid>
                <a:gridCol w="1190625">
                  <a:extLst>
                    <a:ext uri="{9D8B030D-6E8A-4147-A177-3AD203B41FA5}">
                      <a16:colId xmlns:a16="http://schemas.microsoft.com/office/drawing/2014/main" val="3597460567"/>
                    </a:ext>
                  </a:extLst>
                </a:gridCol>
                <a:gridCol w="3364707">
                  <a:extLst>
                    <a:ext uri="{9D8B030D-6E8A-4147-A177-3AD203B41FA5}">
                      <a16:colId xmlns:a16="http://schemas.microsoft.com/office/drawing/2014/main" val="2632536248"/>
                    </a:ext>
                  </a:extLst>
                </a:gridCol>
                <a:gridCol w="1963738">
                  <a:extLst>
                    <a:ext uri="{9D8B030D-6E8A-4147-A177-3AD203B41FA5}">
                      <a16:colId xmlns:a16="http://schemas.microsoft.com/office/drawing/2014/main" val="73791497"/>
                    </a:ext>
                  </a:extLst>
                </a:gridCol>
                <a:gridCol w="1379538">
                  <a:extLst>
                    <a:ext uri="{9D8B030D-6E8A-4147-A177-3AD203B41FA5}">
                      <a16:colId xmlns:a16="http://schemas.microsoft.com/office/drawing/2014/main" val="1196029311"/>
                    </a:ext>
                  </a:extLst>
                </a:gridCol>
                <a:gridCol w="1132681">
                  <a:extLst>
                    <a:ext uri="{9D8B030D-6E8A-4147-A177-3AD203B41FA5}">
                      <a16:colId xmlns:a16="http://schemas.microsoft.com/office/drawing/2014/main" val="2916202203"/>
                    </a:ext>
                  </a:extLst>
                </a:gridCol>
                <a:gridCol w="1316038">
                  <a:extLst>
                    <a:ext uri="{9D8B030D-6E8A-4147-A177-3AD203B41FA5}">
                      <a16:colId xmlns:a16="http://schemas.microsoft.com/office/drawing/2014/main" val="2880627594"/>
                    </a:ext>
                  </a:extLst>
                </a:gridCol>
                <a:gridCol w="1015207">
                  <a:extLst>
                    <a:ext uri="{9D8B030D-6E8A-4147-A177-3AD203B41FA5}">
                      <a16:colId xmlns:a16="http://schemas.microsoft.com/office/drawing/2014/main" val="3173208586"/>
                    </a:ext>
                  </a:extLst>
                </a:gridCol>
              </a:tblGrid>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Study</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004D80"/>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Nickname</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004D80"/>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Status</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004D80"/>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Authors</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004D80"/>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Langs</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004D80"/>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Countries</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004D80"/>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a:ln>
                            <a:noFill/>
                          </a:ln>
                          <a:solidFill>
                            <a:srgbClr val="FFFFFF"/>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N</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004D80"/>
                    </a:solidFill>
                  </a:tcPr>
                </a:tc>
                <a:extLst>
                  <a:ext uri="{0D108BD9-81ED-4DB2-BD59-A6C34878D82A}">
                    <a16:rowId xmlns:a16="http://schemas.microsoft.com/office/drawing/2014/main" val="712436511"/>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PSA001</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Social Faces</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published</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243</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25</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44</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12660</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extLst>
                  <a:ext uri="{0D108BD9-81ED-4DB2-BD59-A6C34878D82A}">
                    <a16:rowId xmlns:a16="http://schemas.microsoft.com/office/drawing/2014/main" val="2039221457"/>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PSA002</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Object Orientation</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RR2 revisions</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115+</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18</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18</a:t>
                      </a: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3743</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extLst>
                  <a:ext uri="{0D108BD9-81ED-4DB2-BD59-A6C34878D82A}">
                    <a16:rowId xmlns:a16="http://schemas.microsoft.com/office/drawing/2014/main" val="1984006700"/>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PSA003</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Gendered Prejudice</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data analysis</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115+</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18</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18</a:t>
                      </a: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3500+</a:t>
                      </a: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extLst>
                  <a:ext uri="{0D108BD9-81ED-4DB2-BD59-A6C34878D82A}">
                    <a16:rowId xmlns:a16="http://schemas.microsoft.com/office/drawing/2014/main" val="1108107495"/>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PSA004</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True Belief</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RR2 in prep</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135+</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12</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19</a:t>
                      </a: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9275*</a:t>
                      </a: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extLst>
                  <a:ext uri="{0D108BD9-81ED-4DB2-BD59-A6C34878D82A}">
                    <a16:rowId xmlns:a16="http://schemas.microsoft.com/office/drawing/2014/main" val="1701597786"/>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PSA005</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Stereotype Threat</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data collection</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44+</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~700</a:t>
                      </a: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extLst>
                  <a:ext uri="{0D108BD9-81ED-4DB2-BD59-A6C34878D82A}">
                    <a16:rowId xmlns:a16="http://schemas.microsoft.com/office/drawing/2014/main" val="4015987858"/>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PSA006</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Trolley Problem</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published</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155</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27</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45</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27502</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extLst>
                  <a:ext uri="{0D108BD9-81ED-4DB2-BD59-A6C34878D82A}">
                    <a16:rowId xmlns:a16="http://schemas.microsoft.com/office/drawing/2014/main" val="3583127348"/>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PSA007</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SPAM-L</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RR1 R&amp;R</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100+</a:t>
                      </a: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40+</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extLst>
                  <a:ext uri="{0D108BD9-81ED-4DB2-BD59-A6C34878D82A}">
                    <a16:rowId xmlns:a16="http://schemas.microsoft.com/office/drawing/2014/main" val="1435912375"/>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CR001</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Loss Gain</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R&amp;R</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455</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42</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87</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~27K</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extLst>
                  <a:ext uri="{0D108BD9-81ED-4DB2-BD59-A6C34878D82A}">
                    <a16:rowId xmlns:a16="http://schemas.microsoft.com/office/drawing/2014/main" val="1197103919"/>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CR002</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Cognitive Reappraisal</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published</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455</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42</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87</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27989</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FFFFFF"/>
                    </a:solidFill>
                  </a:tcPr>
                </a:tc>
                <a:extLst>
                  <a:ext uri="{0D108BD9-81ED-4DB2-BD59-A6C34878D82A}">
                    <a16:rowId xmlns:a16="http://schemas.microsoft.com/office/drawing/2014/main" val="3076275703"/>
                  </a:ext>
                </a:extLst>
              </a:tr>
              <a:tr h="507207">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CR003</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Self Determination</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published</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483</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42</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89</a:t>
                      </a:r>
                      <a:endParaRPr kumimoji="0" lang="en-US" altLang="en-US" sz="900" b="0" i="0" u="none" strike="noStrike" cap="none" normalizeH="0" baseline="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tc>
                  <a:txBody>
                    <a:bodyPr/>
                    <a:lstStyle>
                      <a:lvl1pPr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1055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500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9446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389188" indent="-611188" algn="l">
                        <a:spcBef>
                          <a:spcPts val="5900"/>
                        </a:spcBef>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8463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33035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7607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4217988" indent="-611188" fontAlgn="base" hangingPunct="0">
                        <a:spcBef>
                          <a:spcPts val="5900"/>
                        </a:spcBef>
                        <a:spcAft>
                          <a:spcPct val="0"/>
                        </a:spcAft>
                        <a:buSzPct val="145000"/>
                        <a:defRPr sz="40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marR="0" lvl="0" indent="0" algn="ctr" defTabSz="914400" rtl="0" eaLnBrk="1"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Helvetica Neue" panose="02000503000000020004" pitchFamily="2" charset="0"/>
                          <a:cs typeface="Arial" panose="020B0604020202020204" pitchFamily="34" charset="0"/>
                          <a:sym typeface="Helvetica Neue" panose="02000503000000020004" pitchFamily="2" charset="0"/>
                        </a:rPr>
                        <a:t>25718</a:t>
                      </a:r>
                      <a:endParaRPr kumimoji="0" lang="en-US" altLang="en-US" sz="900" b="0" i="0" u="none" strike="noStrike" cap="none" normalizeH="0" baseline="0" dirty="0">
                        <a:ln>
                          <a:noFill/>
                        </a:ln>
                        <a:solidFill>
                          <a:srgbClr val="000000"/>
                        </a:solidFill>
                        <a:effectLst/>
                        <a:latin typeface="Arial" panose="020B0604020202020204" pitchFamily="34" charset="0"/>
                        <a:ea typeface="+mn-ea" charset="0"/>
                        <a:cs typeface="Arial" panose="020B0604020202020204" pitchFamily="34" charset="0"/>
                        <a:sym typeface="Helvetica Neue Light" panose="02000403000000020004" pitchFamily="2" charset="0"/>
                      </a:endParaRPr>
                    </a:p>
                  </a:txBody>
                  <a:tcPr marL="25400" marR="25400" marT="25400" marB="25400" anchor="ctr" horzOverflow="overflow">
                    <a:lnL cap="flat">
                      <a:noFill/>
                    </a:lnL>
                    <a:lnR cap="flat">
                      <a:noFill/>
                    </a:lnR>
                    <a:lnT cap="flat">
                      <a:noFill/>
                    </a:lnT>
                    <a:lnB cap="flat">
                      <a:noFill/>
                    </a:lnB>
                    <a:lnTlToBr>
                      <a:noFill/>
                    </a:lnTlToBr>
                    <a:lnBlToTr>
                      <a:noFill/>
                    </a:lnBlToTr>
                    <a:solidFill>
                      <a:srgbClr val="E3E5E8"/>
                    </a:solidFill>
                  </a:tcPr>
                </a:tc>
                <a:extLst>
                  <a:ext uri="{0D108BD9-81ED-4DB2-BD59-A6C34878D82A}">
                    <a16:rowId xmlns:a16="http://schemas.microsoft.com/office/drawing/2014/main" val="3907997375"/>
                  </a:ext>
                </a:extLst>
              </a:tr>
            </a:tbl>
          </a:graphicData>
        </a:graphic>
      </p:graphicFrame>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8604-DB81-7B4B-B214-6CCAEF2BCDCF}"/>
              </a:ext>
            </a:extLst>
          </p:cNvPr>
          <p:cNvSpPr>
            <a:spLocks noGrp="1"/>
          </p:cNvSpPr>
          <p:nvPr>
            <p:ph type="title"/>
          </p:nvPr>
        </p:nvSpPr>
        <p:spPr/>
        <p:txBody>
          <a:bodyPr/>
          <a:lstStyle/>
          <a:p>
            <a:r>
              <a:rPr lang="en-US" dirty="0"/>
              <a:t>Growing Pains – Project Management</a:t>
            </a:r>
          </a:p>
        </p:txBody>
      </p:sp>
      <p:sp>
        <p:nvSpPr>
          <p:cNvPr id="3" name="Content Placeholder 2">
            <a:extLst>
              <a:ext uri="{FF2B5EF4-FFF2-40B4-BE49-F238E27FC236}">
                <a16:creationId xmlns:a16="http://schemas.microsoft.com/office/drawing/2014/main" id="{D0FE5F7C-F177-6545-A87A-1837CABB3D88}"/>
              </a:ext>
            </a:extLst>
          </p:cNvPr>
          <p:cNvSpPr>
            <a:spLocks noGrp="1"/>
          </p:cNvSpPr>
          <p:nvPr>
            <p:ph idx="1"/>
          </p:nvPr>
        </p:nvSpPr>
        <p:spPr/>
        <p:txBody>
          <a:bodyPr>
            <a:normAutofit/>
          </a:bodyPr>
          <a:lstStyle/>
          <a:p>
            <a:r>
              <a:rPr lang="en-US" dirty="0"/>
              <a:t>No one was trained for this!</a:t>
            </a:r>
          </a:p>
          <a:p>
            <a:r>
              <a:rPr lang="en-US" dirty="0"/>
              <a:t>How do you manage so many people?</a:t>
            </a:r>
          </a:p>
          <a:p>
            <a:r>
              <a:rPr lang="en-US" dirty="0"/>
              <a:t>Tracking students after they graduate</a:t>
            </a:r>
          </a:p>
          <a:p>
            <a:r>
              <a:rPr lang="en-US" dirty="0"/>
              <a:t>IRBs across the globe</a:t>
            </a:r>
          </a:p>
          <a:p>
            <a:r>
              <a:rPr lang="en-US" dirty="0"/>
              <a:t>Translation</a:t>
            </a:r>
          </a:p>
        </p:txBody>
      </p:sp>
      <p:pic>
        <p:nvPicPr>
          <p:cNvPr id="4" name="Picture 6">
            <a:extLst>
              <a:ext uri="{FF2B5EF4-FFF2-40B4-BE49-F238E27FC236}">
                <a16:creationId xmlns:a16="http://schemas.microsoft.com/office/drawing/2014/main" id="{8E111260-4277-1C40-BC2D-7F47D678EDF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74568" y="3205873"/>
            <a:ext cx="4919427" cy="3652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467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3DE5-DDBE-6D43-AE92-B692891C41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2C009E-017F-6245-8704-D6FB252667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CE56A9-BB81-1F4B-9C33-4AFB56F410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1412"/>
            <a:ext cx="12192000" cy="4975175"/>
          </a:xfrm>
          <a:prstGeom prst="rect">
            <a:avLst/>
          </a:prstGeom>
        </p:spPr>
      </p:pic>
    </p:spTree>
    <p:extLst>
      <p:ext uri="{BB962C8B-B14F-4D97-AF65-F5344CB8AC3E}">
        <p14:creationId xmlns:p14="http://schemas.microsoft.com/office/powerpoint/2010/main" val="1106328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8604-DB81-7B4B-B214-6CCAEF2BCDCF}"/>
              </a:ext>
            </a:extLst>
          </p:cNvPr>
          <p:cNvSpPr>
            <a:spLocks noGrp="1"/>
          </p:cNvSpPr>
          <p:nvPr>
            <p:ph type="title"/>
          </p:nvPr>
        </p:nvSpPr>
        <p:spPr/>
        <p:txBody>
          <a:bodyPr/>
          <a:lstStyle/>
          <a:p>
            <a:r>
              <a:rPr lang="en-US" dirty="0"/>
              <a:t>Growing Pains - </a:t>
            </a:r>
            <a:r>
              <a:rPr lang="en-US" dirty="0" err="1"/>
              <a:t>CRediT</a:t>
            </a:r>
            <a:endParaRPr lang="en-US" dirty="0"/>
          </a:p>
        </p:txBody>
      </p:sp>
      <p:sp>
        <p:nvSpPr>
          <p:cNvPr id="3" name="Content Placeholder 2">
            <a:extLst>
              <a:ext uri="{FF2B5EF4-FFF2-40B4-BE49-F238E27FC236}">
                <a16:creationId xmlns:a16="http://schemas.microsoft.com/office/drawing/2014/main" id="{D0FE5F7C-F177-6545-A87A-1837CABB3D88}"/>
              </a:ext>
            </a:extLst>
          </p:cNvPr>
          <p:cNvSpPr>
            <a:spLocks noGrp="1"/>
          </p:cNvSpPr>
          <p:nvPr>
            <p:ph idx="1"/>
          </p:nvPr>
        </p:nvSpPr>
        <p:spPr/>
        <p:txBody>
          <a:bodyPr/>
          <a:lstStyle/>
          <a:p>
            <a:r>
              <a:rPr lang="en-US" dirty="0"/>
              <a:t>Contributor Roles Taxonomy </a:t>
            </a:r>
          </a:p>
          <a:p>
            <a:r>
              <a:rPr lang="en-US" dirty="0"/>
              <a:t>Not everyone can collect data</a:t>
            </a:r>
          </a:p>
          <a:p>
            <a:r>
              <a:rPr lang="en-US" dirty="0"/>
              <a:t>Incentivize other contributions (code review, management, programming) </a:t>
            </a:r>
          </a:p>
          <a:p>
            <a:r>
              <a:rPr lang="en-US" dirty="0"/>
              <a:t>Diversifying the people who do the things </a:t>
            </a:r>
          </a:p>
          <a:p>
            <a:r>
              <a:rPr lang="en-US" dirty="0"/>
              <a:t>Not all geopolitical regions work well together </a:t>
            </a:r>
          </a:p>
        </p:txBody>
      </p:sp>
      <p:pic>
        <p:nvPicPr>
          <p:cNvPr id="4" name="Picture 5">
            <a:extLst>
              <a:ext uri="{FF2B5EF4-FFF2-40B4-BE49-F238E27FC236}">
                <a16:creationId xmlns:a16="http://schemas.microsoft.com/office/drawing/2014/main" id="{BDC53B52-C764-344C-A84E-5CBD6B2BC1E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33811" y="2641156"/>
            <a:ext cx="2358189" cy="4216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7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460C-1E60-524D-8399-FE043FF8B353}"/>
              </a:ext>
            </a:extLst>
          </p:cNvPr>
          <p:cNvSpPr>
            <a:spLocks noGrp="1"/>
          </p:cNvSpPr>
          <p:nvPr>
            <p:ph type="title"/>
          </p:nvPr>
        </p:nvSpPr>
        <p:spPr/>
        <p:txBody>
          <a:bodyPr/>
          <a:lstStyle/>
          <a:p>
            <a:r>
              <a:rPr lang="en-US" dirty="0"/>
              <a:t>Growing Pains - Funding</a:t>
            </a:r>
          </a:p>
        </p:txBody>
      </p:sp>
      <p:sp>
        <p:nvSpPr>
          <p:cNvPr id="3" name="Content Placeholder 2">
            <a:extLst>
              <a:ext uri="{FF2B5EF4-FFF2-40B4-BE49-F238E27FC236}">
                <a16:creationId xmlns:a16="http://schemas.microsoft.com/office/drawing/2014/main" id="{924CC98A-B58B-6949-AB97-F673AEDF91E0}"/>
              </a:ext>
            </a:extLst>
          </p:cNvPr>
          <p:cNvSpPr>
            <a:spLocks noGrp="1"/>
          </p:cNvSpPr>
          <p:nvPr>
            <p:ph idx="1"/>
          </p:nvPr>
        </p:nvSpPr>
        <p:spPr/>
        <p:txBody>
          <a:bodyPr/>
          <a:lstStyle/>
          <a:p>
            <a:r>
              <a:rPr lang="en-US" dirty="0"/>
              <a:t>Funding </a:t>
            </a:r>
            <a:r>
              <a:rPr lang="en-US" i="1" dirty="0"/>
              <a:t>projects </a:t>
            </a:r>
            <a:r>
              <a:rPr lang="en-US" dirty="0"/>
              <a:t>is terribly difficult</a:t>
            </a:r>
          </a:p>
          <a:p>
            <a:r>
              <a:rPr lang="en-US" dirty="0"/>
              <a:t>Funding </a:t>
            </a:r>
            <a:r>
              <a:rPr lang="en-US" i="1" dirty="0"/>
              <a:t>infrastructure </a:t>
            </a:r>
            <a:r>
              <a:rPr lang="en-US" dirty="0"/>
              <a:t>is even worse!</a:t>
            </a:r>
          </a:p>
          <a:p>
            <a:r>
              <a:rPr lang="en-US" dirty="0"/>
              <a:t>Comparison to the Open Science Framework </a:t>
            </a:r>
          </a:p>
        </p:txBody>
      </p:sp>
      <p:pic>
        <p:nvPicPr>
          <p:cNvPr id="12292" name="Picture 4" descr="Lego VIP Gym Money Fail - YouTube">
            <a:extLst>
              <a:ext uri="{FF2B5EF4-FFF2-40B4-BE49-F238E27FC236}">
                <a16:creationId xmlns:a16="http://schemas.microsoft.com/office/drawing/2014/main" id="{13714829-704E-C942-9E14-A79AC6765D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84758" y="3591426"/>
            <a:ext cx="5807242" cy="326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40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460C-1E60-524D-8399-FE043FF8B353}"/>
              </a:ext>
            </a:extLst>
          </p:cNvPr>
          <p:cNvSpPr>
            <a:spLocks noGrp="1"/>
          </p:cNvSpPr>
          <p:nvPr>
            <p:ph type="title"/>
          </p:nvPr>
        </p:nvSpPr>
        <p:spPr/>
        <p:txBody>
          <a:bodyPr/>
          <a:lstStyle/>
          <a:p>
            <a:r>
              <a:rPr lang="en-US" dirty="0"/>
              <a:t>Growing Pains - Implementation</a:t>
            </a:r>
          </a:p>
        </p:txBody>
      </p:sp>
      <p:sp>
        <p:nvSpPr>
          <p:cNvPr id="3" name="Content Placeholder 2">
            <a:extLst>
              <a:ext uri="{FF2B5EF4-FFF2-40B4-BE49-F238E27FC236}">
                <a16:creationId xmlns:a16="http://schemas.microsoft.com/office/drawing/2014/main" id="{924CC98A-B58B-6949-AB97-F673AEDF91E0}"/>
              </a:ext>
            </a:extLst>
          </p:cNvPr>
          <p:cNvSpPr>
            <a:spLocks noGrp="1"/>
          </p:cNvSpPr>
          <p:nvPr>
            <p:ph idx="1"/>
          </p:nvPr>
        </p:nvSpPr>
        <p:spPr/>
        <p:txBody>
          <a:bodyPr>
            <a:normAutofit/>
          </a:bodyPr>
          <a:lstStyle/>
          <a:p>
            <a:pPr fontAlgn="base"/>
            <a:r>
              <a:rPr lang="en-US" sz="2400" dirty="0"/>
              <a:t>Consider some of the following:</a:t>
            </a:r>
          </a:p>
          <a:p>
            <a:pPr fontAlgn="base"/>
            <a:r>
              <a:rPr lang="en-US" sz="2400" dirty="0"/>
              <a:t>Not everyone has access to paid software and tools (Qualtrics, Survey Monkey, SPSS)</a:t>
            </a:r>
          </a:p>
          <a:p>
            <a:pPr fontAlgn="base"/>
            <a:r>
              <a:rPr lang="en-US" sz="2400" dirty="0"/>
              <a:t>Not all countries have open access to the internet (Google, Qualtrics)</a:t>
            </a:r>
          </a:p>
          <a:p>
            <a:pPr fontAlgn="base"/>
            <a:r>
              <a:rPr lang="en-US" sz="2400" dirty="0"/>
              <a:t>Each lab may not have the skill set to run the study</a:t>
            </a:r>
          </a:p>
          <a:p>
            <a:pPr fontAlgn="base"/>
            <a:r>
              <a:rPr lang="en-US" sz="2400" dirty="0"/>
              <a:t>Ensuring equality of methods between labs can be difficult </a:t>
            </a:r>
          </a:p>
          <a:p>
            <a:pPr fontAlgn="base"/>
            <a:r>
              <a:rPr lang="en-US" sz="2400" dirty="0"/>
              <a:t>Combining datasets is a nightmare </a:t>
            </a:r>
          </a:p>
          <a:p>
            <a:pPr fontAlgn="base"/>
            <a:r>
              <a:rPr lang="en-US" sz="2400" dirty="0"/>
              <a:t>Learning a new toolset for each study can be daunting </a:t>
            </a:r>
          </a:p>
        </p:txBody>
      </p:sp>
      <p:pic>
        <p:nvPicPr>
          <p:cNvPr id="5" name="Picture 3">
            <a:extLst>
              <a:ext uri="{FF2B5EF4-FFF2-40B4-BE49-F238E27FC236}">
                <a16:creationId xmlns:a16="http://schemas.microsoft.com/office/drawing/2014/main" id="{66049D8B-7451-EC48-BA07-6F374127F0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39816" y="4684295"/>
            <a:ext cx="3652184" cy="2173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8283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05A1-6D93-A046-B7E4-758B49E63B2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20A519C-CC6E-C847-AD76-2E7A5A095C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06333"/>
            <a:ext cx="12192000" cy="5845333"/>
          </a:xfrm>
          <a:prstGeom prst="rect">
            <a:avLst/>
          </a:prstGeom>
        </p:spPr>
      </p:pic>
    </p:spTree>
    <p:extLst>
      <p:ext uri="{BB962C8B-B14F-4D97-AF65-F5344CB8AC3E}">
        <p14:creationId xmlns:p14="http://schemas.microsoft.com/office/powerpoint/2010/main" val="677853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8604-DB81-7B4B-B214-6CCAEF2BCDCF}"/>
              </a:ext>
            </a:extLst>
          </p:cNvPr>
          <p:cNvSpPr>
            <a:spLocks noGrp="1"/>
          </p:cNvSpPr>
          <p:nvPr>
            <p:ph type="title"/>
          </p:nvPr>
        </p:nvSpPr>
        <p:spPr/>
        <p:txBody>
          <a:bodyPr/>
          <a:lstStyle/>
          <a:p>
            <a:r>
              <a:rPr lang="en-US" dirty="0"/>
              <a:t>Growing Pains – Journals</a:t>
            </a:r>
          </a:p>
        </p:txBody>
      </p:sp>
      <p:sp>
        <p:nvSpPr>
          <p:cNvPr id="3" name="Content Placeholder 2">
            <a:extLst>
              <a:ext uri="{FF2B5EF4-FFF2-40B4-BE49-F238E27FC236}">
                <a16:creationId xmlns:a16="http://schemas.microsoft.com/office/drawing/2014/main" id="{D0FE5F7C-F177-6545-A87A-1837CABB3D88}"/>
              </a:ext>
            </a:extLst>
          </p:cNvPr>
          <p:cNvSpPr>
            <a:spLocks noGrp="1"/>
          </p:cNvSpPr>
          <p:nvPr>
            <p:ph idx="1"/>
          </p:nvPr>
        </p:nvSpPr>
        <p:spPr/>
        <p:txBody>
          <a:bodyPr/>
          <a:lstStyle/>
          <a:p>
            <a:r>
              <a:rPr lang="en-US" dirty="0"/>
              <a:t>Journals are not ready for Big Team Science</a:t>
            </a:r>
          </a:p>
          <a:p>
            <a:r>
              <a:rPr lang="en-US" dirty="0"/>
              <a:t>Page limits, authorship rules, and bad manuscript submission systems</a:t>
            </a:r>
          </a:p>
          <a:p>
            <a:r>
              <a:rPr lang="en-US" dirty="0"/>
              <a:t>Consortium authorships are not favored </a:t>
            </a:r>
          </a:p>
          <a:p>
            <a:endParaRPr lang="en-US" dirty="0"/>
          </a:p>
        </p:txBody>
      </p:sp>
      <p:pic>
        <p:nvPicPr>
          <p:cNvPr id="13314" name="Picture 2" descr="The LEGO Professor, 100% Stuck In Plastic">
            <a:extLst>
              <a:ext uri="{FF2B5EF4-FFF2-40B4-BE49-F238E27FC236}">
                <a16:creationId xmlns:a16="http://schemas.microsoft.com/office/drawing/2014/main" id="{5668F888-18CD-4748-AE64-D062EE6D6F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5432" y="4593670"/>
            <a:ext cx="4021806" cy="226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87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1D6D-8A65-7144-B6FB-0091211D14AB}"/>
              </a:ext>
            </a:extLst>
          </p:cNvPr>
          <p:cNvSpPr>
            <a:spLocks noGrp="1"/>
          </p:cNvSpPr>
          <p:nvPr>
            <p:ph type="title"/>
          </p:nvPr>
        </p:nvSpPr>
        <p:spPr/>
        <p:txBody>
          <a:bodyPr/>
          <a:lstStyle/>
          <a:p>
            <a:r>
              <a:rPr lang="en-US" dirty="0"/>
              <a:t>Example Projects</a:t>
            </a:r>
          </a:p>
        </p:txBody>
      </p:sp>
      <p:sp>
        <p:nvSpPr>
          <p:cNvPr id="3" name="Content Placeholder 2">
            <a:extLst>
              <a:ext uri="{FF2B5EF4-FFF2-40B4-BE49-F238E27FC236}">
                <a16:creationId xmlns:a16="http://schemas.microsoft.com/office/drawing/2014/main" id="{EC1B3750-9E1C-F74F-AD39-BDACCA43108E}"/>
              </a:ext>
            </a:extLst>
          </p:cNvPr>
          <p:cNvSpPr>
            <a:spLocks noGrp="1"/>
          </p:cNvSpPr>
          <p:nvPr>
            <p:ph idx="1"/>
          </p:nvPr>
        </p:nvSpPr>
        <p:spPr/>
        <p:txBody>
          <a:bodyPr/>
          <a:lstStyle/>
          <a:p>
            <a:r>
              <a:rPr lang="en-US" dirty="0"/>
              <a:t>Reproducibility Project: Cancer Biology</a:t>
            </a:r>
          </a:p>
          <a:p>
            <a:r>
              <a:rPr lang="en-US" dirty="0"/>
              <a:t>Reproducibility Project: Psychology</a:t>
            </a:r>
          </a:p>
          <a:p>
            <a:r>
              <a:rPr lang="en-US" dirty="0"/>
              <a:t>Many Smiles Project</a:t>
            </a:r>
          </a:p>
          <a:p>
            <a:r>
              <a:rPr lang="en-US" dirty="0"/>
              <a:t>Many Labs</a:t>
            </a:r>
          </a:p>
          <a:p>
            <a:r>
              <a:rPr lang="en-US" dirty="0"/>
              <a:t>And more!</a:t>
            </a:r>
          </a:p>
        </p:txBody>
      </p:sp>
      <p:pic>
        <p:nvPicPr>
          <p:cNvPr id="2050" name="Picture 2" descr="Image">
            <a:extLst>
              <a:ext uri="{FF2B5EF4-FFF2-40B4-BE49-F238E27FC236}">
                <a16:creationId xmlns:a16="http://schemas.microsoft.com/office/drawing/2014/main" id="{412F422F-E24E-C44E-BD9F-8AD17A7561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12073" y="3510023"/>
            <a:ext cx="50609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06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582A-3437-4A45-86F1-FE35464F9A7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67BCB76D-872F-5144-83EC-D08569DE41EF}"/>
              </a:ext>
            </a:extLst>
          </p:cNvPr>
          <p:cNvSpPr>
            <a:spLocks noGrp="1"/>
          </p:cNvSpPr>
          <p:nvPr>
            <p:ph idx="1"/>
          </p:nvPr>
        </p:nvSpPr>
        <p:spPr/>
        <p:txBody>
          <a:bodyPr/>
          <a:lstStyle/>
          <a:p>
            <a:r>
              <a:rPr lang="en-US" dirty="0"/>
              <a:t>Big Team Science is on the rise in the social sciences</a:t>
            </a:r>
          </a:p>
          <a:p>
            <a:r>
              <a:rPr lang="en-US" dirty="0"/>
              <a:t>Groups collaborate on best practices</a:t>
            </a:r>
          </a:p>
          <a:p>
            <a:r>
              <a:rPr lang="en-US" dirty="0"/>
              <a:t>A catch-22: as we get better at this, we expect more from teams </a:t>
            </a:r>
          </a:p>
          <a:p>
            <a:r>
              <a:rPr lang="en-US" dirty="0"/>
              <a:t>Good science is worth the trouble! </a:t>
            </a:r>
          </a:p>
        </p:txBody>
      </p:sp>
      <p:pic>
        <p:nvPicPr>
          <p:cNvPr id="14338" name="Picture 2" descr="Lego professor: Cambridge gets playful">
            <a:extLst>
              <a:ext uri="{FF2B5EF4-FFF2-40B4-BE49-F238E27FC236}">
                <a16:creationId xmlns:a16="http://schemas.microsoft.com/office/drawing/2014/main" id="{F613D4E3-5EA6-DE40-B586-7FA8F3D74F8B}"/>
              </a:ext>
            </a:extLst>
          </p:cNvPr>
          <p:cNvPicPr>
            <a:picLocks noChangeAspect="1" noChangeArrowheads="1"/>
          </p:cNvPicPr>
          <p:nvPr/>
        </p:nvPicPr>
        <p:blipFill>
          <a:blip r:embed="rId2" cstate="screen">
            <a:alphaModFix/>
            <a:extLst>
              <a:ext uri="{28A0092B-C50C-407E-A947-70E740481C1C}">
                <a14:useLocalDpi xmlns:a14="http://schemas.microsoft.com/office/drawing/2010/main"/>
              </a:ext>
            </a:extLst>
          </a:blip>
          <a:srcRect/>
          <a:stretch>
            <a:fillRect/>
          </a:stretch>
        </p:blipFill>
        <p:spPr bwMode="auto">
          <a:xfrm>
            <a:off x="7762708" y="3901164"/>
            <a:ext cx="4429292" cy="295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365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a:extLst>
              <a:ext uri="{FF2B5EF4-FFF2-40B4-BE49-F238E27FC236}">
                <a16:creationId xmlns:a16="http://schemas.microsoft.com/office/drawing/2014/main" id="{EEC823E6-E388-0E46-9707-375B78DF4C7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21540000">
            <a:off x="-62707" y="-1096963"/>
            <a:ext cx="12341226" cy="832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899" name="Rectangle 3">
            <a:extLst>
              <a:ext uri="{FF2B5EF4-FFF2-40B4-BE49-F238E27FC236}">
                <a16:creationId xmlns:a16="http://schemas.microsoft.com/office/drawing/2014/main" id="{657FD965-579E-7240-B381-995C69AF8493}"/>
              </a:ext>
            </a:extLst>
          </p:cNvPr>
          <p:cNvSpPr>
            <a:spLocks/>
          </p:cNvSpPr>
          <p:nvPr/>
        </p:nvSpPr>
        <p:spPr bwMode="auto">
          <a:xfrm>
            <a:off x="120110" y="6547246"/>
            <a:ext cx="12230100" cy="621507"/>
          </a:xfrm>
          <a:prstGeom prst="rect">
            <a:avLst/>
          </a:prstGeom>
          <a:gradFill rotWithShape="0">
            <a:gsLst>
              <a:gs pos="0">
                <a:srgbClr val="5E5E5E">
                  <a:alpha val="0"/>
                </a:srgbClr>
              </a:gs>
              <a:gs pos="100000">
                <a:srgbClr val="929292">
                  <a:alpha val="32434"/>
                </a:srgbClr>
              </a:gs>
            </a:gsLst>
            <a:lin ang="5400000"/>
          </a:gradFill>
          <a:ln w="25400" cap="flat" cmpd="sng">
            <a:solidFill>
              <a:srgbClr val="000000">
                <a:alpha val="16217"/>
              </a:srgbClr>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5719" tIns="35719" rIns="35719" bIns="35719" anchor="ctr"/>
          <a:lstStyle/>
          <a:p>
            <a:r>
              <a:rPr lang="en-US" altLang="en-US" sz="2800" b="1" dirty="0">
                <a:solidFill>
                  <a:schemeClr val="tx1">
                    <a:lumMod val="95000"/>
                    <a:lumOff val="5000"/>
                  </a:schemeClr>
                </a:solidFill>
                <a:latin typeface="+mj-lt"/>
                <a:ea typeface="Helvetica Neue Medium" panose="02000503000000020004" pitchFamily="2" charset="0"/>
                <a:cs typeface="Helvetica Neue Medium" panose="02000503000000020004" pitchFamily="2" charset="0"/>
                <a:sym typeface="Helvetica Neue Medium" panose="02000503000000020004" pitchFamily="2" charset="0"/>
              </a:rPr>
              <a:t>Thanks to Lisa </a:t>
            </a:r>
            <a:r>
              <a:rPr lang="en-US" altLang="en-US" sz="2800" b="1" dirty="0" err="1">
                <a:solidFill>
                  <a:schemeClr val="tx1">
                    <a:lumMod val="95000"/>
                    <a:lumOff val="5000"/>
                  </a:schemeClr>
                </a:solidFill>
                <a:latin typeface="+mj-lt"/>
                <a:ea typeface="Helvetica Neue Medium" panose="02000503000000020004" pitchFamily="2" charset="0"/>
                <a:cs typeface="Helvetica Neue Medium" panose="02000503000000020004" pitchFamily="2" charset="0"/>
                <a:sym typeface="Helvetica Neue Medium" panose="02000503000000020004" pitchFamily="2" charset="0"/>
              </a:rPr>
              <a:t>DeBruine</a:t>
            </a:r>
            <a:r>
              <a:rPr lang="en-US" altLang="en-US" sz="2800" b="1" dirty="0">
                <a:solidFill>
                  <a:schemeClr val="tx1">
                    <a:lumMod val="95000"/>
                    <a:lumOff val="5000"/>
                  </a:schemeClr>
                </a:solidFill>
                <a:latin typeface="+mj-lt"/>
                <a:ea typeface="Helvetica Neue Medium" panose="02000503000000020004" pitchFamily="2" charset="0"/>
                <a:cs typeface="Helvetica Neue Medium" panose="02000503000000020004" pitchFamily="2" charset="0"/>
                <a:sym typeface="Helvetica Neue Medium" panose="02000503000000020004" pitchFamily="2" charset="0"/>
              </a:rPr>
              <a:t> for the Lego Slides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D2ED-F424-8F40-8633-652FD220A166}"/>
              </a:ext>
            </a:extLst>
          </p:cNvPr>
          <p:cNvSpPr>
            <a:spLocks noGrp="1"/>
          </p:cNvSpPr>
          <p:nvPr>
            <p:ph type="title"/>
          </p:nvPr>
        </p:nvSpPr>
        <p:spPr/>
        <p:txBody>
          <a:bodyPr/>
          <a:lstStyle/>
          <a:p>
            <a:r>
              <a:rPr lang="en-US" dirty="0"/>
              <a:t>Example Teams</a:t>
            </a:r>
          </a:p>
        </p:txBody>
      </p:sp>
      <p:sp>
        <p:nvSpPr>
          <p:cNvPr id="3" name="Content Placeholder 2">
            <a:extLst>
              <a:ext uri="{FF2B5EF4-FFF2-40B4-BE49-F238E27FC236}">
                <a16:creationId xmlns:a16="http://schemas.microsoft.com/office/drawing/2014/main" id="{0B122EB3-5127-A84E-8060-98B8A4B1E333}"/>
              </a:ext>
            </a:extLst>
          </p:cNvPr>
          <p:cNvSpPr>
            <a:spLocks noGrp="1"/>
          </p:cNvSpPr>
          <p:nvPr>
            <p:ph idx="1"/>
          </p:nvPr>
        </p:nvSpPr>
        <p:spPr/>
        <p:txBody>
          <a:bodyPr/>
          <a:lstStyle/>
          <a:p>
            <a:r>
              <a:rPr lang="en-US" dirty="0"/>
              <a:t>Psychological Science Accelerator </a:t>
            </a:r>
          </a:p>
          <a:p>
            <a:r>
              <a:rPr lang="en-US" dirty="0" err="1"/>
              <a:t>ManyBabies</a:t>
            </a:r>
            <a:r>
              <a:rPr lang="en-US" dirty="0"/>
              <a:t> Consortium</a:t>
            </a:r>
          </a:p>
          <a:p>
            <a:r>
              <a:rPr lang="en-US" dirty="0" err="1"/>
              <a:t>ManyPrimates</a:t>
            </a:r>
            <a:r>
              <a:rPr lang="en-US" dirty="0"/>
              <a:t> project</a:t>
            </a:r>
          </a:p>
          <a:p>
            <a:r>
              <a:rPr lang="en-US" dirty="0"/>
              <a:t>Collaborative Replication and Education Project</a:t>
            </a:r>
          </a:p>
          <a:p>
            <a:endParaRPr lang="en-US" dirty="0"/>
          </a:p>
          <a:p>
            <a:endParaRPr lang="en-US" dirty="0"/>
          </a:p>
        </p:txBody>
      </p:sp>
      <p:pic>
        <p:nvPicPr>
          <p:cNvPr id="1026" name="Picture 2" descr="Psychological Science Accelerator">
            <a:extLst>
              <a:ext uri="{FF2B5EF4-FFF2-40B4-BE49-F238E27FC236}">
                <a16:creationId xmlns:a16="http://schemas.microsoft.com/office/drawing/2014/main" id="{D814083E-C261-014E-B610-EBDDC23F5D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415" y="4482428"/>
            <a:ext cx="1946154" cy="1946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vbar avatar">
            <a:extLst>
              <a:ext uri="{FF2B5EF4-FFF2-40B4-BE49-F238E27FC236}">
                <a16:creationId xmlns:a16="http://schemas.microsoft.com/office/drawing/2014/main" id="{3EC3D294-55BB-BD49-AB5B-F16AEFF1DD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8567" y="4340506"/>
            <a:ext cx="2367112" cy="23396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5015458-F334-8C4B-9BD7-7BD02AA052D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7677" y="4285658"/>
            <a:ext cx="2201045" cy="23396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ter image description here">
            <a:extLst>
              <a:ext uri="{FF2B5EF4-FFF2-40B4-BE49-F238E27FC236}">
                <a16:creationId xmlns:a16="http://schemas.microsoft.com/office/drawing/2014/main" id="{1ACAE079-4EDB-A147-975D-F8EFBCFBC2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52278" y="4106492"/>
            <a:ext cx="3533520" cy="265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645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35BAF93-8E86-5F4F-9040-C3D05F102F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88357" y="1771650"/>
            <a:ext cx="8014494" cy="4366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itle 1">
            <a:extLst>
              <a:ext uri="{FF2B5EF4-FFF2-40B4-BE49-F238E27FC236}">
                <a16:creationId xmlns:a16="http://schemas.microsoft.com/office/drawing/2014/main" id="{E8DCA962-A6DD-654B-9897-A4D95ABB021C}"/>
              </a:ext>
            </a:extLst>
          </p:cNvPr>
          <p:cNvSpPr>
            <a:spLocks noGrp="1"/>
          </p:cNvSpPr>
          <p:nvPr>
            <p:ph type="title"/>
          </p:nvPr>
        </p:nvSpPr>
        <p:spPr>
          <a:xfrm>
            <a:off x="838200" y="365125"/>
            <a:ext cx="10515600" cy="1325563"/>
          </a:xfrm>
        </p:spPr>
        <p:txBody>
          <a:bodyPr/>
          <a:lstStyle/>
          <a:p>
            <a:r>
              <a:rPr lang="en-US" dirty="0"/>
              <a:t>Replication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6" name="Group 4">
            <a:extLst>
              <a:ext uri="{FF2B5EF4-FFF2-40B4-BE49-F238E27FC236}">
                <a16:creationId xmlns:a16="http://schemas.microsoft.com/office/drawing/2014/main" id="{839DC2F5-9787-A24E-8B42-A3A1F74EE1D2}"/>
              </a:ext>
            </a:extLst>
          </p:cNvPr>
          <p:cNvGrpSpPr>
            <a:grpSpLocks/>
          </p:cNvGrpSpPr>
          <p:nvPr/>
        </p:nvGrpSpPr>
        <p:grpSpPr bwMode="auto">
          <a:xfrm>
            <a:off x="1589882" y="1857375"/>
            <a:ext cx="9078913" cy="4262438"/>
            <a:chOff x="134085" y="171549"/>
            <a:chExt cx="18158331" cy="8526038"/>
          </a:xfrm>
        </p:grpSpPr>
        <p:pic>
          <p:nvPicPr>
            <p:cNvPr id="18437" name="Picture 5">
              <a:extLst>
                <a:ext uri="{FF2B5EF4-FFF2-40B4-BE49-F238E27FC236}">
                  <a16:creationId xmlns:a16="http://schemas.microsoft.com/office/drawing/2014/main" id="{BD4DA4A4-98C6-ED46-8C2A-8B404FCF422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83413" y="992817"/>
              <a:ext cx="4309003" cy="7135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6">
              <a:extLst>
                <a:ext uri="{FF2B5EF4-FFF2-40B4-BE49-F238E27FC236}">
                  <a16:creationId xmlns:a16="http://schemas.microsoft.com/office/drawing/2014/main" id="{102A8BDC-CFCB-A84C-93EB-233ACD93B3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085" y="1243053"/>
              <a:ext cx="4289092" cy="7027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9" name="Picture 7">
              <a:extLst>
                <a:ext uri="{FF2B5EF4-FFF2-40B4-BE49-F238E27FC236}">
                  <a16:creationId xmlns:a16="http://schemas.microsoft.com/office/drawing/2014/main" id="{3FCBC983-D089-5B4B-ACD4-1A4004BC9CB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6239" y="906048"/>
              <a:ext cx="4386074" cy="7510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0" name="Picture 8">
              <a:extLst>
                <a:ext uri="{FF2B5EF4-FFF2-40B4-BE49-F238E27FC236}">
                  <a16:creationId xmlns:a16="http://schemas.microsoft.com/office/drawing/2014/main" id="{5D6EF09B-5E26-B144-BB91-27EC978BC94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55332" y="842048"/>
              <a:ext cx="4415905" cy="7437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1" name="Picture 9">
              <a:extLst>
                <a:ext uri="{FF2B5EF4-FFF2-40B4-BE49-F238E27FC236}">
                  <a16:creationId xmlns:a16="http://schemas.microsoft.com/office/drawing/2014/main" id="{656E880C-3425-F143-A5AC-CFC63996755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09434" y="653309"/>
              <a:ext cx="4609704" cy="7815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2" name="Picture 10">
              <a:extLst>
                <a:ext uri="{FF2B5EF4-FFF2-40B4-BE49-F238E27FC236}">
                  <a16:creationId xmlns:a16="http://schemas.microsoft.com/office/drawing/2014/main" id="{9D7693F7-BF7C-0346-A1E7-37B784118265}"/>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87415" y="659215"/>
              <a:ext cx="4636389" cy="7908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3" name="Picture 11">
              <a:extLst>
                <a:ext uri="{FF2B5EF4-FFF2-40B4-BE49-F238E27FC236}">
                  <a16:creationId xmlns:a16="http://schemas.microsoft.com/office/drawing/2014/main" id="{7D605AB2-FB54-7D46-BC36-640F119D621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12839" y="171549"/>
              <a:ext cx="5062164" cy="852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4" name="Title 1">
            <a:extLst>
              <a:ext uri="{FF2B5EF4-FFF2-40B4-BE49-F238E27FC236}">
                <a16:creationId xmlns:a16="http://schemas.microsoft.com/office/drawing/2014/main" id="{4A1D548A-DD9D-DB4B-86F2-1B93E871CA02}"/>
              </a:ext>
            </a:extLst>
          </p:cNvPr>
          <p:cNvSpPr>
            <a:spLocks noGrp="1"/>
          </p:cNvSpPr>
          <p:nvPr>
            <p:ph type="title"/>
          </p:nvPr>
        </p:nvSpPr>
        <p:spPr>
          <a:xfrm>
            <a:off x="838200" y="365125"/>
            <a:ext cx="10515600" cy="1325563"/>
          </a:xfrm>
        </p:spPr>
        <p:txBody>
          <a:bodyPr/>
          <a:lstStyle/>
          <a:p>
            <a:r>
              <a:rPr lang="en-US" dirty="0"/>
              <a:t>Generalizability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4A5F16BE-5504-5C42-970B-574365379D9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6344" y="3071019"/>
            <a:ext cx="1593850" cy="2796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5">
            <a:extLst>
              <a:ext uri="{FF2B5EF4-FFF2-40B4-BE49-F238E27FC236}">
                <a16:creationId xmlns:a16="http://schemas.microsoft.com/office/drawing/2014/main" id="{17BF090E-E8BC-494B-A410-8643A6EFBED4}"/>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53051" y="3115468"/>
            <a:ext cx="1448594" cy="2707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6" name="Picture 6">
            <a:extLst>
              <a:ext uri="{FF2B5EF4-FFF2-40B4-BE49-F238E27FC236}">
                <a16:creationId xmlns:a16="http://schemas.microsoft.com/office/drawing/2014/main" id="{D8D133DE-2C82-CD48-B557-FDED633FD09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8426" y="3076575"/>
            <a:ext cx="1603375" cy="280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7" name="Picture 7">
            <a:extLst>
              <a:ext uri="{FF2B5EF4-FFF2-40B4-BE49-F238E27FC236}">
                <a16:creationId xmlns:a16="http://schemas.microsoft.com/office/drawing/2014/main" id="{14E13B34-97AC-BF4E-AEED-FD2B2A00AA3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28113" y="3209925"/>
            <a:ext cx="1571625" cy="2579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8">
            <a:extLst>
              <a:ext uri="{FF2B5EF4-FFF2-40B4-BE49-F238E27FC236}">
                <a16:creationId xmlns:a16="http://schemas.microsoft.com/office/drawing/2014/main" id="{EABEB2E5-2CE1-374D-BFD3-299C371B85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38950" y="3079750"/>
            <a:ext cx="1901825" cy="279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itle 1">
            <a:extLst>
              <a:ext uri="{FF2B5EF4-FFF2-40B4-BE49-F238E27FC236}">
                <a16:creationId xmlns:a16="http://schemas.microsoft.com/office/drawing/2014/main" id="{AC8ED20D-070B-0F46-A251-FD2B1A3740D3}"/>
              </a:ext>
            </a:extLst>
          </p:cNvPr>
          <p:cNvSpPr>
            <a:spLocks noGrp="1"/>
          </p:cNvSpPr>
          <p:nvPr>
            <p:ph type="title"/>
          </p:nvPr>
        </p:nvSpPr>
        <p:spPr>
          <a:xfrm>
            <a:off x="838200" y="365125"/>
            <a:ext cx="10515600" cy="1325563"/>
          </a:xfrm>
        </p:spPr>
        <p:txBody>
          <a:bodyPr/>
          <a:lstStyle/>
          <a:p>
            <a:r>
              <a:rPr lang="en-US" dirty="0"/>
              <a:t>W.I.E.R.D. Science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65EA6FF6-EF00-6142-9A65-686ADE045C8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9482" y="419100"/>
            <a:ext cx="7792244" cy="5512594"/>
          </a:xfrm>
          <a:prstGeom prst="rect">
            <a:avLst/>
          </a:prstGeom>
          <a:noFill/>
          <a:ln w="76200" cap="flat" cmpd="sng">
            <a:solidFill>
              <a:srgbClr val="1DB100"/>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C4076F62-5B3E-F64F-9E2B-F14CABCACD96}"/>
              </a:ext>
            </a:extLst>
          </p:cNvPr>
          <p:cNvPicPr>
            <a:picLocks noChangeAspect="1"/>
          </p:cNvPicPr>
          <p:nvPr/>
        </p:nvPicPr>
        <p:blipFill>
          <a:blip r:embed="rId2" cstate="screen">
            <a:extLst>
              <a:ext uri="{28A0092B-C50C-407E-A947-70E740481C1C}">
                <a14:useLocalDpi xmlns:a14="http://schemas.microsoft.com/office/drawing/2010/main"/>
              </a:ext>
            </a:extLst>
          </a:blip>
          <a:srcRect t="162" b="162"/>
          <a:stretch>
            <a:fillRect/>
          </a:stretch>
        </p:blipFill>
        <p:spPr bwMode="auto">
          <a:xfrm>
            <a:off x="192484" y="-846932"/>
            <a:ext cx="11807032" cy="8551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TotalTime>
  <Words>1567</Words>
  <Application>Microsoft Macintosh PowerPoint</Application>
  <PresentationFormat>Widescreen</PresentationFormat>
  <Paragraphs>250</Paragraphs>
  <Slides>31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Helvetica</vt:lpstr>
      <vt:lpstr>Office Theme</vt:lpstr>
      <vt:lpstr>PowerPoint Presentation</vt:lpstr>
      <vt:lpstr>Big Team Science</vt:lpstr>
      <vt:lpstr>Example Projects</vt:lpstr>
      <vt:lpstr>Example Teams</vt:lpstr>
      <vt:lpstr>Replication</vt:lpstr>
      <vt:lpstr>Generalizability</vt:lpstr>
      <vt:lpstr>W.I.E.R.D. Science</vt:lpstr>
      <vt:lpstr>PowerPoint Presentation</vt:lpstr>
      <vt:lpstr>PowerPoint Presentation</vt:lpstr>
      <vt:lpstr>Psychological Science Accelerator</vt:lpstr>
      <vt:lpstr>Psychological Science Accelerator</vt:lpstr>
      <vt:lpstr>PSA Process</vt:lpstr>
      <vt:lpstr>PSA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Growing Pains – Project Management</vt:lpstr>
      <vt:lpstr>PowerPoint Presentation</vt:lpstr>
      <vt:lpstr>Growing Pains - CRediT</vt:lpstr>
      <vt:lpstr>Growing Pains - Funding</vt:lpstr>
      <vt:lpstr>Growing Pains - Implementation</vt:lpstr>
      <vt:lpstr>PowerPoint Presentation</vt:lpstr>
      <vt:lpstr>Growing Pains – Journals</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Erin M. Buchanan</dc:creator>
  <cp:keywords/>
  <dc:description/>
  <cp:lastModifiedBy>Erin M. Buchanan</cp:lastModifiedBy>
  <cp:revision>35</cp:revision>
  <dcterms:created xsi:type="dcterms:W3CDTF">2022-03-24T18:52:37Z</dcterms:created>
  <dcterms:modified xsi:type="dcterms:W3CDTF">2022-03-24T23:09:50Z</dcterms:modified>
  <cp:category/>
</cp:coreProperties>
</file>