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aleway"/>
      <p:regular r:id="rId20"/>
      <p:bold r:id="rId21"/>
      <p:italic r:id="rId22"/>
      <p:boldItalic r:id="rId23"/>
    </p:embeddedFont>
    <p:embeddedFont>
      <p:font typeface="Lato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regular.fntdata"/><Relationship Id="rId22" Type="http://schemas.openxmlformats.org/officeDocument/2006/relationships/font" Target="fonts/Raleway-italic.fntdata"/><Relationship Id="rId21" Type="http://schemas.openxmlformats.org/officeDocument/2006/relationships/font" Target="fonts/Raleway-bold.fntdata"/><Relationship Id="rId24" Type="http://schemas.openxmlformats.org/officeDocument/2006/relationships/font" Target="fonts/Lato-regular.fntdata"/><Relationship Id="rId23" Type="http://schemas.openxmlformats.org/officeDocument/2006/relationships/font" Target="fonts/Raleway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ato-italic.fntdata"/><Relationship Id="rId25" Type="http://schemas.openxmlformats.org/officeDocument/2006/relationships/font" Target="fonts/Lato-bold.fntdata"/><Relationship Id="rId27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dd7672145_0_3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4dd7672145_0_3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4dd7672145_0_3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4dd7672145_0_3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8c4e614072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8c4e614072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8c4e614072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8c4e614072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4dd7672145_0_3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4dd7672145_0_3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4dd7672145_0_3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4dd7672145_0_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4dd7672145_0_3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4dd7672145_0_3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4dd7672145_0_2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4dd7672145_0_2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4dd7672145_0_3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4dd7672145_0_3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8c4e61407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8c4e61407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4dd7672145_0_3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4dd7672145_0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8c4e61407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8c4e61407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4dd7672145_0_3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4dd7672145_0_3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mailto:buchananlab@gmail.com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380"/>
              <a:t>Crowdsourcing Multiverse Analyses to Examine the Robustness of Research Findings</a:t>
            </a:r>
            <a:endParaRPr sz="3380"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5" y="3172900"/>
            <a:ext cx="7688100" cy="101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Tom Heyman, Leiden University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Erin M. Buchanan, Harrisburg University of Science and Technology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5: Pathway validation</a:t>
            </a:r>
            <a:endParaRPr/>
          </a:p>
        </p:txBody>
      </p:sp>
      <p:sp>
        <p:nvSpPr>
          <p:cNvPr id="142" name="Google Shape;142;p2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Experts are (again) asked to rate importance and suitability of pathways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Pathways are given weights that can be used to rank / select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Inferior pathways can be removed or receive less weight 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Depending on feasibility one could select only the top X most suitable pathways 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Outcome is the final multiverse of pathways to be applied to (newly collected) data</a:t>
            </a:r>
            <a:endParaRPr sz="17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Results</a:t>
            </a:r>
            <a:endParaRPr/>
          </a:p>
        </p:txBody>
      </p:sp>
      <p:pic>
        <p:nvPicPr>
          <p:cNvPr id="148" name="Google Shape;14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450" y="1853850"/>
            <a:ext cx="6050901" cy="309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Results</a:t>
            </a:r>
            <a:endParaRPr/>
          </a:p>
        </p:txBody>
      </p:sp>
      <p:pic>
        <p:nvPicPr>
          <p:cNvPr id="154" name="Google Shape;15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450" y="1853850"/>
            <a:ext cx="5969702" cy="2984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Results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61" name="Google Shape;16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450" y="1807825"/>
            <a:ext cx="4367198" cy="325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 and </a:t>
            </a:r>
            <a:r>
              <a:rPr lang="en"/>
              <a:t>join us!</a:t>
            </a:r>
            <a:endParaRPr/>
          </a:p>
        </p:txBody>
      </p:sp>
      <p:sp>
        <p:nvSpPr>
          <p:cNvPr id="167" name="Google Shape;167;p2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sz="1800"/>
              <a:t>We are actively looking for collaborators to help coordinate this project.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sz="1800"/>
              <a:t>If interested, email </a:t>
            </a:r>
            <a:r>
              <a:rPr lang="en" sz="1800" u="sng">
                <a:solidFill>
                  <a:schemeClr val="hlink"/>
                </a:solidFill>
                <a:hlinkClick r:id="rId3"/>
              </a:rPr>
              <a:t>buchananlab@gmail.com</a:t>
            </a:r>
            <a:r>
              <a:rPr lang="en" sz="1800"/>
              <a:t>.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sz="1800"/>
              <a:t>Questions?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Multiverse Analyses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An analysis in which a researcher may: </a:t>
            </a:r>
            <a:endParaRPr sz="17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/>
              <a:t>“perform all analyses across the whole set of alternatively processed data sets corresponding to a large set of </a:t>
            </a:r>
            <a:r>
              <a:rPr b="1" i="1" lang="en" sz="1700"/>
              <a:t>reasonable</a:t>
            </a:r>
            <a:r>
              <a:rPr lang="en" sz="1700"/>
              <a:t> scenarios” (Steegen et al., 2016)</a:t>
            </a:r>
            <a:endParaRPr sz="1700"/>
          </a:p>
          <a:p>
            <a:pPr indent="-336550" lvl="0" marL="457200" rtl="0" algn="l">
              <a:spcBef>
                <a:spcPts val="120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Allows for the study of the robustness of the effect of analytic choices on the research results </a:t>
            </a:r>
            <a:endParaRPr sz="1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PSA007 Example: </a:t>
            </a:r>
            <a:r>
              <a:rPr lang="en"/>
              <a:t>Semantic</a:t>
            </a:r>
            <a:r>
              <a:rPr lang="en"/>
              <a:t> Priming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A large scale crowdsourced semantic priming study (ongoing)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Effect of interest: Unrelated word-pair trials versus Related word-pair trials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Tree - nurse (unrelated)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Doctor - nurse (related) </a:t>
            </a:r>
            <a:endParaRPr sz="1700"/>
          </a:p>
        </p:txBody>
      </p:sp>
      <p:pic>
        <p:nvPicPr>
          <p:cNvPr id="100" name="Google Shape;10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99925" y="3229913"/>
            <a:ext cx="1856123" cy="1856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1: Research Question</a:t>
            </a:r>
            <a:endParaRPr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6800"/>
              <a:t>Clearly outline the substantive research question</a:t>
            </a:r>
            <a:endParaRPr sz="68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6800"/>
          </a:p>
          <a:p>
            <a:pPr indent="-336550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 sz="6800"/>
              <a:t>Is there a semantic priming effect?</a:t>
            </a:r>
            <a:endParaRPr sz="68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6800"/>
              <a:t>Are there differences in priming across languages? </a:t>
            </a:r>
            <a:endParaRPr sz="6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2: Expert selection</a:t>
            </a:r>
            <a:endParaRPr/>
          </a:p>
        </p:txBody>
      </p:sp>
      <p:sp>
        <p:nvSpPr>
          <p:cNvPr id="112" name="Google Shape;112;p1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Identify experts in the </a:t>
            </a:r>
            <a:r>
              <a:rPr lang="en" sz="1700"/>
              <a:t>field via:</a:t>
            </a:r>
            <a:endParaRPr sz="1700"/>
          </a:p>
          <a:p>
            <a:pPr indent="-336550" lvl="0" marL="457200" rtl="0" algn="l">
              <a:spcBef>
                <a:spcPts val="120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Literature search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Personal network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Snowball procedure</a:t>
            </a:r>
            <a:endParaRPr sz="17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2: Expert selection</a:t>
            </a:r>
            <a:endParaRPr/>
          </a:p>
        </p:txBody>
      </p:sp>
      <p:pic>
        <p:nvPicPr>
          <p:cNvPr id="118" name="Google Shape;11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450" y="1853850"/>
            <a:ext cx="4810749" cy="2984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3: Elicit analysis pathways</a:t>
            </a:r>
            <a:endParaRPr/>
          </a:p>
        </p:txBody>
      </p:sp>
      <p:sp>
        <p:nvSpPr>
          <p:cNvPr id="124" name="Google Shape;124;p1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Identify analysis degrees of freedom through:</a:t>
            </a:r>
            <a:endParaRPr sz="1700"/>
          </a:p>
          <a:p>
            <a:pPr indent="-336550" lvl="0" marL="457200" rtl="0" algn="l">
              <a:spcBef>
                <a:spcPts val="120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Survey of experts from step 2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Use corresponding author meta-data to email experts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Inspection of the articles from the literature search in step 2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Meta-analytic coding of pathways considered </a:t>
            </a:r>
            <a:endParaRPr sz="17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3: Elicit analysis pathways</a:t>
            </a:r>
            <a:endParaRPr/>
          </a:p>
        </p:txBody>
      </p:sp>
      <p:sp>
        <p:nvSpPr>
          <p:cNvPr id="130" name="Google Shape;130;p2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Data cleaning (elimination of individual trials, participants, outliers, etc.)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Dependent variable (z-scored, transformed, subtracted response latencies) 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Statistical Analysis  (t-test, multilevel model, meta-analysis) 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Inference decision </a:t>
            </a:r>
            <a:r>
              <a:rPr lang="en" sz="1700"/>
              <a:t>criteria</a:t>
            </a:r>
            <a:r>
              <a:rPr lang="en" sz="1700"/>
              <a:t> </a:t>
            </a:r>
            <a:endParaRPr sz="17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4: Combining pathways</a:t>
            </a:r>
            <a:endParaRPr/>
          </a:p>
        </p:txBody>
      </p:sp>
      <p:sp>
        <p:nvSpPr>
          <p:cNvPr id="136" name="Google Shape;136;p2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Process the outcomes from step 3 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Evaluate which pathways can be sensibly combined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Outliers + all analyses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" sz="1700"/>
              <a:t>Subtracted scores only on item level analyses (not multilevel </a:t>
            </a:r>
            <a:r>
              <a:rPr lang="en" sz="1700"/>
              <a:t>models) </a:t>
            </a:r>
            <a:endParaRPr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